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/>
  <p:notesSz cx="51435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661019D8-A5F9-445A-AB77-1AB949788231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DF77C07-8B29-412F-AA21-9B4A547DC19D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44DE5E-0CEC-4338-9E82-878618F069AE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17C878-586A-450F-A31E-C59858914A6A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07B0FE-48C3-457C-8F2C-FA3D502915A9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9D7F0D-6F69-4AA4-8C6D-F2A0EA745248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79FB3A-728D-41AF-9B07-40A89E234B6C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9B82E3-BB59-4AC9-AAFC-94329AEB49C3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E2B2C2-2372-44D5-858A-F3FCCBE6DD74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4020DD-6D57-48F4-BB71-8AFA7D5BFB0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CD53AD-8110-4872-BC3F-582DFB45536C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758B96-D3D2-4FA7-97DC-4A54A2FBCCF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404875-3160-4350-89BD-804D3AD3B00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9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" name="Image 0" descr="/mnt/user-data/uploads/main-mood-screen.png"/>
          <p:cNvPicPr/>
          <p:nvPr/>
        </p:nvPicPr>
        <p:blipFill>
          <a:blip r:embed="rId1"/>
          <a:stretch/>
        </p:blipFill>
        <p:spPr>
          <a:xfrm>
            <a:off x="640080" y="457200"/>
            <a:ext cx="1919880" cy="417852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2" name="Text 1"/>
          <p:cNvSpPr/>
          <p:nvPr/>
        </p:nvSpPr>
        <p:spPr>
          <a:xfrm>
            <a:off x="3108960" y="822960"/>
            <a:ext cx="548604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54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TriLog</a:t>
            </a:r>
            <a:endParaRPr lang="en-US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Text 2"/>
          <p:cNvSpPr/>
          <p:nvPr/>
        </p:nvSpPr>
        <p:spPr>
          <a:xfrm>
            <a:off x="3108960" y="1828800"/>
            <a:ext cx="54860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2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A dashboard for your day.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Text 3"/>
          <p:cNvSpPr/>
          <p:nvPr/>
        </p:nvSpPr>
        <p:spPr>
          <a:xfrm>
            <a:off x="3108960" y="2560320"/>
            <a:ext cx="502884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4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Track mood, energy, and activities in a beautiful visual timeline.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4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Spot patterns. Build habits. Know yourself better.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Shape 4"/>
          <p:cNvSpPr/>
          <p:nvPr/>
        </p:nvSpPr>
        <p:spPr>
          <a:xfrm>
            <a:off x="3108960" y="3840480"/>
            <a:ext cx="273960" cy="273960"/>
          </a:xfrm>
          <a:prstGeom prst="ellipse">
            <a:avLst/>
          </a:prstGeom>
          <a:solidFill>
            <a:srgbClr val="DC26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Shape 5"/>
          <p:cNvSpPr/>
          <p:nvPr/>
        </p:nvSpPr>
        <p:spPr>
          <a:xfrm>
            <a:off x="3566160" y="3840480"/>
            <a:ext cx="273960" cy="273960"/>
          </a:xfrm>
          <a:prstGeom prst="ellipse">
            <a:avLst/>
          </a:prstGeom>
          <a:solidFill>
            <a:srgbClr val="EA58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Shape 6"/>
          <p:cNvSpPr/>
          <p:nvPr/>
        </p:nvSpPr>
        <p:spPr>
          <a:xfrm>
            <a:off x="4023360" y="3840480"/>
            <a:ext cx="273960" cy="273960"/>
          </a:xfrm>
          <a:prstGeom prst="ellipse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Shape 7"/>
          <p:cNvSpPr/>
          <p:nvPr/>
        </p:nvSpPr>
        <p:spPr>
          <a:xfrm>
            <a:off x="4480560" y="3840480"/>
            <a:ext cx="273960" cy="273960"/>
          </a:xfrm>
          <a:prstGeom prst="ellipse">
            <a:avLst/>
          </a:prstGeom>
          <a:solidFill>
            <a:srgbClr val="9CA3A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Shape 8"/>
          <p:cNvSpPr/>
          <p:nvPr/>
        </p:nvSpPr>
        <p:spPr>
          <a:xfrm>
            <a:off x="4937760" y="3840480"/>
            <a:ext cx="273960" cy="273960"/>
          </a:xfrm>
          <a:prstGeom prst="ellipse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Text 9"/>
          <p:cNvSpPr/>
          <p:nvPr/>
        </p:nvSpPr>
        <p:spPr>
          <a:xfrm>
            <a:off x="3108960" y="4160520"/>
            <a:ext cx="2285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Mood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Shape 10"/>
          <p:cNvSpPr/>
          <p:nvPr/>
        </p:nvSpPr>
        <p:spPr>
          <a:xfrm>
            <a:off x="5303520" y="3840480"/>
            <a:ext cx="273960" cy="273960"/>
          </a:xfrm>
          <a:prstGeom prst="ellipse">
            <a:avLst/>
          </a:prstGeom>
          <a:solidFill>
            <a:srgbClr val="7F1D1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Shape 11"/>
          <p:cNvSpPr/>
          <p:nvPr/>
        </p:nvSpPr>
        <p:spPr>
          <a:xfrm>
            <a:off x="5760720" y="3840480"/>
            <a:ext cx="273960" cy="273960"/>
          </a:xfrm>
          <a:prstGeom prst="ellipse">
            <a:avLst/>
          </a:prstGeom>
          <a:solidFill>
            <a:srgbClr val="DC26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Shape 12"/>
          <p:cNvSpPr/>
          <p:nvPr/>
        </p:nvSpPr>
        <p:spPr>
          <a:xfrm>
            <a:off x="6217920" y="3840480"/>
            <a:ext cx="273960" cy="273960"/>
          </a:xfrm>
          <a:prstGeom prst="ellipse">
            <a:avLst/>
          </a:prstGeom>
          <a:solidFill>
            <a:srgbClr val="EA58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" name="Shape 13"/>
          <p:cNvSpPr/>
          <p:nvPr/>
        </p:nvSpPr>
        <p:spPr>
          <a:xfrm>
            <a:off x="6675120" y="3840480"/>
            <a:ext cx="273960" cy="273960"/>
          </a:xfrm>
          <a:prstGeom prst="ellipse">
            <a:avLst/>
          </a:prstGeom>
          <a:solidFill>
            <a:srgbClr val="CA8A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Shape 14"/>
          <p:cNvSpPr/>
          <p:nvPr/>
        </p:nvSpPr>
        <p:spPr>
          <a:xfrm>
            <a:off x="7132320" y="3840480"/>
            <a:ext cx="273960" cy="273960"/>
          </a:xfrm>
          <a:prstGeom prst="ellipse">
            <a:avLst/>
          </a:prstGeom>
          <a:solidFill>
            <a:srgbClr val="EAB3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Text 15"/>
          <p:cNvSpPr/>
          <p:nvPr/>
        </p:nvSpPr>
        <p:spPr>
          <a:xfrm>
            <a:off x="5303520" y="4160520"/>
            <a:ext cx="2285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Energy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Text 16"/>
          <p:cNvSpPr/>
          <p:nvPr/>
        </p:nvSpPr>
        <p:spPr>
          <a:xfrm>
            <a:off x="0" y="4709160"/>
            <a:ext cx="9143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9CA3AF"/>
                </a:solidFill>
                <a:effectLst/>
                <a:uFillTx/>
                <a:latin typeface="Calibri"/>
                <a:ea typeface="Calibri"/>
              </a:rPr>
              <a:t>Available on iOS  •  Free forever, no ads  •  Optional Pro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8" name="Text 1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Build Better Habits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 2"/>
          <p:cNvSpPr/>
          <p:nvPr/>
        </p:nvSpPr>
        <p:spPr>
          <a:xfrm>
            <a:off x="548640" y="822960"/>
            <a:ext cx="54860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Daily recurring tasks tracked with visual consistency grids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Image 0" descr="/mnt/user-data/uploads/habits.png"/>
          <p:cNvPicPr/>
          <p:nvPr/>
        </p:nvPicPr>
        <p:blipFill>
          <a:blip r:embed="rId1"/>
          <a:srcRect l="-13471" t="0" r="-13471" b="0"/>
          <a:stretch/>
        </p:blipFill>
        <p:spPr>
          <a:xfrm>
            <a:off x="548640" y="1371600"/>
            <a:ext cx="1919880" cy="329148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71" name="Text 3"/>
          <p:cNvSpPr/>
          <p:nvPr/>
        </p:nvSpPr>
        <p:spPr>
          <a:xfrm>
            <a:off x="365760" y="4709160"/>
            <a:ext cx="2285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21-Day Habit Grid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2" name="Image 1" descr="/mnt/user-data/uploads/one-metric-year-view.png"/>
          <p:cNvPicPr/>
          <p:nvPr/>
        </p:nvPicPr>
        <p:blipFill>
          <a:blip r:embed="rId2"/>
          <a:srcRect l="-13471" t="0" r="-13471" b="0"/>
          <a:stretch/>
        </p:blipFill>
        <p:spPr>
          <a:xfrm>
            <a:off x="2743200" y="1371600"/>
            <a:ext cx="1919880" cy="329148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73" name="Text 4"/>
          <p:cNvSpPr/>
          <p:nvPr/>
        </p:nvSpPr>
        <p:spPr>
          <a:xfrm>
            <a:off x="2560320" y="4709160"/>
            <a:ext cx="2285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Year View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Shape 5"/>
          <p:cNvSpPr/>
          <p:nvPr/>
        </p:nvSpPr>
        <p:spPr>
          <a:xfrm>
            <a:off x="5029200" y="1371600"/>
            <a:ext cx="3748680" cy="329148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5" name="Image 2" descr="preencoded.png"/>
          <p:cNvPicPr/>
          <p:nvPr/>
        </p:nvPicPr>
        <p:blipFill>
          <a:blip r:embed="rId3"/>
          <a:stretch/>
        </p:blipFill>
        <p:spPr>
          <a:xfrm>
            <a:off x="5303520" y="1600200"/>
            <a:ext cx="319680" cy="319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Text 6"/>
          <p:cNvSpPr/>
          <p:nvPr/>
        </p:nvSpPr>
        <p:spPr>
          <a:xfrm>
            <a:off x="5715000" y="1554480"/>
            <a:ext cx="2742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How It Works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Text 7"/>
          <p:cNvSpPr/>
          <p:nvPr/>
        </p:nvSpPr>
        <p:spPr>
          <a:xfrm>
            <a:off x="5394960" y="2194560"/>
            <a:ext cx="310860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marL="343080" indent="-343080" defTabSz="914400">
              <a:lnSpc>
                <a:spcPct val="12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Create daily habits like meditation, vitamins, reading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Check off completions in Day End or the Habits grid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See 21-day consistency at a glance — solid rows = strong habits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Year-long calendar view shows long-term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Weekday vs. weekend differences become obvious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Start with 1–3 habits, add more as they stick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9" name="Text 1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Day Launch &amp; Day End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Text 2"/>
          <p:cNvSpPr/>
          <p:nvPr/>
        </p:nvSpPr>
        <p:spPr>
          <a:xfrm>
            <a:off x="548640" y="822960"/>
            <a:ext cx="73148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Optional structured routines for morning reflection and evening planning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Shape 3"/>
          <p:cNvSpPr/>
          <p:nvPr/>
        </p:nvSpPr>
        <p:spPr>
          <a:xfrm>
            <a:off x="457200" y="1371600"/>
            <a:ext cx="2559960" cy="32000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Shape 4"/>
          <p:cNvSpPr/>
          <p:nvPr/>
        </p:nvSpPr>
        <p:spPr>
          <a:xfrm>
            <a:off x="457200" y="1371600"/>
            <a:ext cx="2559960" cy="45360"/>
          </a:xfrm>
          <a:prstGeom prst="rect">
            <a:avLst/>
          </a:prstGeom>
          <a:solidFill>
            <a:srgbClr val="CA8A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720" rIns="90000" bIns="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 5"/>
          <p:cNvSpPr/>
          <p:nvPr/>
        </p:nvSpPr>
        <p:spPr>
          <a:xfrm>
            <a:off x="640080" y="1554480"/>
            <a:ext cx="21942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☀️  Day Launch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 6"/>
          <p:cNvSpPr/>
          <p:nvPr/>
        </p:nvSpPr>
        <p:spPr>
          <a:xfrm>
            <a:off x="640080" y="2103120"/>
            <a:ext cx="219420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Wake Up button — single-tap morning bookend (free)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Sleep Quality &amp; Onset (0–5)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Waking feeling &amp; wake-ups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Sleep duration &amp; insomnia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Yesterday's goals review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Morning routine checklist (Pro)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Shape 7"/>
          <p:cNvSpPr/>
          <p:nvPr/>
        </p:nvSpPr>
        <p:spPr>
          <a:xfrm>
            <a:off x="3200400" y="1371600"/>
            <a:ext cx="2559960" cy="32000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Shape 8"/>
          <p:cNvSpPr/>
          <p:nvPr/>
        </p:nvSpPr>
        <p:spPr>
          <a:xfrm>
            <a:off x="3200400" y="1371600"/>
            <a:ext cx="2559960" cy="45360"/>
          </a:xfrm>
          <a:prstGeom prst="rect">
            <a:avLst/>
          </a:prstGeom>
          <a:solidFill>
            <a:srgbClr val="9333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720" rIns="90000" bIns="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7" name="Text 9"/>
          <p:cNvSpPr/>
          <p:nvPr/>
        </p:nvSpPr>
        <p:spPr>
          <a:xfrm>
            <a:off x="3383280" y="1554480"/>
            <a:ext cx="21942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🌙  Day End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10"/>
          <p:cNvSpPr/>
          <p:nvPr/>
        </p:nvSpPr>
        <p:spPr>
          <a:xfrm>
            <a:off x="3383280" y="2103120"/>
            <a:ext cx="219420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Tomorrow's top 3 targets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Journal space for reflection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Habit completion checkboxes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Day Trackers section (Pro) — ratings, traffic lights, toggles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Wellness check ratings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74151"/>
              </a:buClr>
              <a:buFont typeface="Symbol" charset="2"/>
              <a:buChar char=""/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Resting heart rate (Pro, iOS)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Image 0" descr="/mnt/user-data/uploads/day-launch.png"/>
          <p:cNvPicPr/>
          <p:nvPr/>
        </p:nvPicPr>
        <p:blipFill>
          <a:blip r:embed="rId1"/>
          <a:stretch/>
        </p:blipFill>
        <p:spPr>
          <a:xfrm>
            <a:off x="6126480" y="1097280"/>
            <a:ext cx="1382040" cy="300852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pic>
        <p:nvPicPr>
          <p:cNvPr id="190" name="Image 1" descr="/mnt/user-data/uploads/day-end.png"/>
          <p:cNvPicPr/>
          <p:nvPr/>
        </p:nvPicPr>
        <p:blipFill>
          <a:blip r:embed="rId2"/>
          <a:stretch/>
        </p:blipFill>
        <p:spPr>
          <a:xfrm>
            <a:off x="7498080" y="1097280"/>
            <a:ext cx="1382040" cy="300852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CA8A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 1"/>
          <p:cNvSpPr/>
          <p:nvPr/>
        </p:nvSpPr>
        <p:spPr>
          <a:xfrm>
            <a:off x="548640" y="228600"/>
            <a:ext cx="54860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Pro Features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3" name="Image 0" descr="preencoded.png"/>
          <p:cNvPicPr/>
          <p:nvPr/>
        </p:nvPicPr>
        <p:blipFill>
          <a:blip r:embed="rId1"/>
          <a:stretch/>
        </p:blipFill>
        <p:spPr>
          <a:xfrm>
            <a:off x="3931920" y="320040"/>
            <a:ext cx="36540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Text 2"/>
          <p:cNvSpPr/>
          <p:nvPr/>
        </p:nvSpPr>
        <p:spPr>
          <a:xfrm>
            <a:off x="548640" y="822960"/>
            <a:ext cx="54860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The free version is complete. Pro adds power features for dedicated trackers.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Image 1" descr="/mnt/user-data/uploads/pomodoro.png"/>
          <p:cNvPicPr/>
          <p:nvPr/>
        </p:nvPicPr>
        <p:blipFill>
          <a:blip r:embed="rId2"/>
          <a:stretch/>
        </p:blipFill>
        <p:spPr>
          <a:xfrm>
            <a:off x="516960" y="1280160"/>
            <a:ext cx="1512000" cy="329148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96" name="Text 3"/>
          <p:cNvSpPr/>
          <p:nvPr/>
        </p:nvSpPr>
        <p:spPr>
          <a:xfrm>
            <a:off x="274320" y="466344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Pomodoro Timer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Shape 4"/>
          <p:cNvSpPr/>
          <p:nvPr/>
        </p:nvSpPr>
        <p:spPr>
          <a:xfrm>
            <a:off x="2926080" y="1371600"/>
            <a:ext cx="3291480" cy="4568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Shape 5"/>
          <p:cNvSpPr/>
          <p:nvPr/>
        </p:nvSpPr>
        <p:spPr>
          <a:xfrm>
            <a:off x="2926080" y="1371600"/>
            <a:ext cx="54360" cy="456840"/>
          </a:xfrm>
          <a:prstGeom prst="rect">
            <a:avLst/>
          </a:prstGeom>
          <a:solidFill>
            <a:srgbClr val="DC26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99" name="Image 2" descr="preencoded.png"/>
          <p:cNvPicPr/>
          <p:nvPr/>
        </p:nvPicPr>
        <p:blipFill>
          <a:blip r:embed="rId3"/>
          <a:stretch/>
        </p:blipFill>
        <p:spPr>
          <a:xfrm>
            <a:off x="3154680" y="1444680"/>
            <a:ext cx="27396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" name="Text 6"/>
          <p:cNvSpPr/>
          <p:nvPr/>
        </p:nvSpPr>
        <p:spPr>
          <a:xfrm>
            <a:off x="3566160" y="1417320"/>
            <a:ext cx="2377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Pomodoro Timer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 7"/>
          <p:cNvSpPr/>
          <p:nvPr/>
        </p:nvSpPr>
        <p:spPr>
          <a:xfrm>
            <a:off x="3566160" y="1691640"/>
            <a:ext cx="2468520" cy="1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1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25-min focus sessions, in your timeline.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Shape 8"/>
          <p:cNvSpPr/>
          <p:nvPr/>
        </p:nvSpPr>
        <p:spPr>
          <a:xfrm>
            <a:off x="2926080" y="1920240"/>
            <a:ext cx="3291480" cy="146268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Shape 9"/>
          <p:cNvSpPr/>
          <p:nvPr/>
        </p:nvSpPr>
        <p:spPr>
          <a:xfrm>
            <a:off x="2926080" y="1920240"/>
            <a:ext cx="91080" cy="1462680"/>
          </a:xfrm>
          <a:prstGeom prst="rect">
            <a:avLst/>
          </a:prstGeom>
          <a:solidFill>
            <a:srgbClr val="9333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4" name="Image 3" descr="preencoded.png"/>
          <p:cNvPicPr/>
          <p:nvPr/>
        </p:nvPicPr>
        <p:blipFill>
          <a:blip r:embed="rId4"/>
          <a:stretch/>
        </p:blipFill>
        <p:spPr>
          <a:xfrm>
            <a:off x="3198960" y="2011680"/>
            <a:ext cx="27396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Text 10"/>
          <p:cNvSpPr/>
          <p:nvPr/>
        </p:nvSpPr>
        <p:spPr>
          <a:xfrm>
            <a:off x="3611880" y="1965960"/>
            <a:ext cx="23770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Trackers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Text 11"/>
          <p:cNvSpPr/>
          <p:nvPr/>
        </p:nvSpPr>
        <p:spPr>
          <a:xfrm>
            <a:off x="3198960" y="2377440"/>
            <a:ext cx="292572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914400">
              <a:lnSpc>
                <a:spcPct val="12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Beyond mood and energy: symptoms, supplements, medications, ratings.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400"/>
              </a:spcBef>
              <a:buClr>
                <a:srgbClr val="111827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900" b="1" u="none" strike="noStrike">
                <a:solidFill>
                  <a:srgbClr val="111827"/>
                </a:solidFill>
                <a:effectLst/>
                <a:uFillTx/>
                <a:latin typeface="Calibri"/>
                <a:ea typeface="Calibri"/>
              </a:rPr>
              <a:t>Day Trackers</a:t>
            </a:r>
            <a:r>
              <a:rPr lang="en-US" sz="9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 — one per day, logged at Day End.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15000"/>
              </a:lnSpc>
              <a:spcBef>
                <a:spcPts val="400"/>
              </a:spcBef>
              <a:buClr>
                <a:srgbClr val="111827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900" b="1" u="none" strike="noStrike">
                <a:solidFill>
                  <a:srgbClr val="111827"/>
                </a:solidFill>
                <a:effectLst/>
                <a:uFillTx/>
                <a:latin typeface="Calibri"/>
                <a:ea typeface="Calibri"/>
              </a:rPr>
              <a:t>Event Trackers</a:t>
            </a:r>
            <a:r>
              <a:rPr lang="en-US" sz="9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 — many per day, timestamped, via notes.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Shape 12"/>
          <p:cNvSpPr/>
          <p:nvPr/>
        </p:nvSpPr>
        <p:spPr>
          <a:xfrm>
            <a:off x="2926080" y="3429000"/>
            <a:ext cx="3291480" cy="4568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Shape 13"/>
          <p:cNvSpPr/>
          <p:nvPr/>
        </p:nvSpPr>
        <p:spPr>
          <a:xfrm>
            <a:off x="2926080" y="3429000"/>
            <a:ext cx="54360" cy="456840"/>
          </a:xfrm>
          <a:prstGeom prst="rect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9" name="Image 4" descr="preencoded.png"/>
          <p:cNvPicPr/>
          <p:nvPr/>
        </p:nvPicPr>
        <p:blipFill>
          <a:blip r:embed="rId5"/>
          <a:stretch/>
        </p:blipFill>
        <p:spPr>
          <a:xfrm>
            <a:off x="3154680" y="3502080"/>
            <a:ext cx="27396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Text 14"/>
          <p:cNvSpPr/>
          <p:nvPr/>
        </p:nvSpPr>
        <p:spPr>
          <a:xfrm>
            <a:off x="3566160" y="3474720"/>
            <a:ext cx="2377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Quick Track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Text 15"/>
          <p:cNvSpPr/>
          <p:nvPr/>
        </p:nvSpPr>
        <p:spPr>
          <a:xfrm>
            <a:off x="3566160" y="3749040"/>
            <a:ext cx="2468520" cy="1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1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One-tap logging, no entry modal.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Shape 16"/>
          <p:cNvSpPr/>
          <p:nvPr/>
        </p:nvSpPr>
        <p:spPr>
          <a:xfrm>
            <a:off x="2926080" y="3977640"/>
            <a:ext cx="3291480" cy="4568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Shape 17"/>
          <p:cNvSpPr/>
          <p:nvPr/>
        </p:nvSpPr>
        <p:spPr>
          <a:xfrm>
            <a:off x="2926080" y="3977640"/>
            <a:ext cx="54360" cy="456840"/>
          </a:xfrm>
          <a:prstGeom prst="rect">
            <a:avLst/>
          </a:prstGeom>
          <a:solidFill>
            <a:srgbClr val="CA8A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14" name="Image 5" descr="preencoded.png"/>
          <p:cNvPicPr/>
          <p:nvPr/>
        </p:nvPicPr>
        <p:blipFill>
          <a:blip r:embed="rId6"/>
          <a:stretch/>
        </p:blipFill>
        <p:spPr>
          <a:xfrm>
            <a:off x="3154680" y="4050720"/>
            <a:ext cx="273960" cy="27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Text 18"/>
          <p:cNvSpPr/>
          <p:nvPr/>
        </p:nvSpPr>
        <p:spPr>
          <a:xfrm>
            <a:off x="3566160" y="4023360"/>
            <a:ext cx="2377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Morning Routine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Text 19"/>
          <p:cNvSpPr/>
          <p:nvPr/>
        </p:nvSpPr>
        <p:spPr>
          <a:xfrm>
            <a:off x="3566160" y="4297680"/>
            <a:ext cx="2468520" cy="1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1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Markdown checklist in Day Launch.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7" name="Image 6" descr="/mnt/user-data/uploads/mood-entries.png"/>
          <p:cNvPicPr/>
          <p:nvPr/>
        </p:nvPicPr>
        <p:blipFill>
          <a:blip r:embed="rId7"/>
          <a:stretch/>
        </p:blipFill>
        <p:spPr>
          <a:xfrm>
            <a:off x="6734880" y="1280160"/>
            <a:ext cx="1512000" cy="329148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218" name="Text 20"/>
          <p:cNvSpPr/>
          <p:nvPr/>
        </p:nvSpPr>
        <p:spPr>
          <a:xfrm>
            <a:off x="6492240" y="466344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Trackers Grid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AH Card Bg"/>
          <p:cNvSpPr/>
          <p:nvPr/>
        </p:nvSpPr>
        <p:spPr>
          <a:xfrm>
            <a:off x="2926080" y="4526280"/>
            <a:ext cx="3291480" cy="4568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AH Card Bar"/>
          <p:cNvSpPr/>
          <p:nvPr/>
        </p:nvSpPr>
        <p:spPr>
          <a:xfrm>
            <a:off x="2926080" y="4526280"/>
            <a:ext cx="54360" cy="456840"/>
          </a:xfrm>
          <a:prstGeom prst="rect">
            <a:avLst/>
          </a:prstGeom>
          <a:solidFill>
            <a:srgbClr val="DC26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1" name="AH Title"/>
          <p:cNvSpPr/>
          <p:nvPr/>
        </p:nvSpPr>
        <p:spPr>
          <a:xfrm>
            <a:off x="3108960" y="4572000"/>
            <a:ext cx="23770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Apple Health Metrics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AH Body"/>
          <p:cNvSpPr/>
          <p:nvPr/>
        </p:nvSpPr>
        <p:spPr>
          <a:xfrm>
            <a:off x="3108960" y="4800600"/>
            <a:ext cx="3017160" cy="1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Resting HR, HRV, sleep, weight.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4" name="Text 1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Your App, Your Way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 2"/>
          <p:cNvSpPr/>
          <p:nvPr/>
        </p:nvSpPr>
        <p:spPr>
          <a:xfrm>
            <a:off x="548640" y="822960"/>
            <a:ext cx="54860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Extensive settings let you show exactly what matters to you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6" name="Image 0" descr="/mnt/user-data/uploads/settings-appearance.png"/>
          <p:cNvPicPr/>
          <p:nvPr/>
        </p:nvPicPr>
        <p:blipFill>
          <a:blip r:embed="rId1"/>
          <a:stretch/>
        </p:blipFill>
        <p:spPr>
          <a:xfrm>
            <a:off x="457200" y="1371600"/>
            <a:ext cx="1631880" cy="355176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227" name="Text 3"/>
          <p:cNvSpPr/>
          <p:nvPr/>
        </p:nvSpPr>
        <p:spPr>
          <a:xfrm>
            <a:off x="274320" y="466344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Appearance Settings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Shape 4"/>
          <p:cNvSpPr/>
          <p:nvPr/>
        </p:nvSpPr>
        <p:spPr>
          <a:xfrm>
            <a:off x="2450520" y="1353240"/>
            <a:ext cx="1668600" cy="3588120"/>
          </a:xfrm>
          <a:prstGeom prst="rect">
            <a:avLst/>
          </a:prstGeom>
          <a:solidFill>
            <a:srgbClr val="FFFFFF"/>
          </a:solidFill>
          <a:ln w="15240">
            <a:solidFill>
              <a:srgbClr val="D1D5DB"/>
            </a:solidFill>
            <a:round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9" name="Image 1" descr="/mnt/user-data/uploads/light-theme-settings.png"/>
          <p:cNvPicPr/>
          <p:nvPr/>
        </p:nvPicPr>
        <p:blipFill>
          <a:blip r:embed="rId2"/>
          <a:stretch/>
        </p:blipFill>
        <p:spPr>
          <a:xfrm>
            <a:off x="2468880" y="1371600"/>
            <a:ext cx="1631880" cy="355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Text 5"/>
          <p:cNvSpPr/>
          <p:nvPr/>
        </p:nvSpPr>
        <p:spPr>
          <a:xfrm>
            <a:off x="2286000" y="466344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Light Theme Settings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Shape 6"/>
          <p:cNvSpPr/>
          <p:nvPr/>
        </p:nvSpPr>
        <p:spPr>
          <a:xfrm>
            <a:off x="4846320" y="1371600"/>
            <a:ext cx="3931560" cy="5940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Shape 7"/>
          <p:cNvSpPr/>
          <p:nvPr/>
        </p:nvSpPr>
        <p:spPr>
          <a:xfrm>
            <a:off x="4846320" y="1371600"/>
            <a:ext cx="54360" cy="59400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3" name="Text 8"/>
          <p:cNvSpPr/>
          <p:nvPr/>
        </p:nvSpPr>
        <p:spPr>
          <a:xfrm>
            <a:off x="5074920" y="139896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Display Toggles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Text 9"/>
          <p:cNvSpPr/>
          <p:nvPr/>
        </p:nvSpPr>
        <p:spPr>
          <a:xfrm>
            <a:off x="5074920" y="166428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Calories, Steps, Moon Phases, Weather, Cycles, Mood Icons, View Dots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Shape 10"/>
          <p:cNvSpPr/>
          <p:nvPr/>
        </p:nvSpPr>
        <p:spPr>
          <a:xfrm>
            <a:off x="4846320" y="2057400"/>
            <a:ext cx="3931560" cy="5940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Shape 11"/>
          <p:cNvSpPr/>
          <p:nvPr/>
        </p:nvSpPr>
        <p:spPr>
          <a:xfrm>
            <a:off x="4846320" y="2057400"/>
            <a:ext cx="54360" cy="594000"/>
          </a:xfrm>
          <a:prstGeom prst="rect">
            <a:avLst/>
          </a:prstGeom>
          <a:solidFill>
            <a:srgbClr val="9333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7" name="Text 12"/>
          <p:cNvSpPr/>
          <p:nvPr/>
        </p:nvSpPr>
        <p:spPr>
          <a:xfrm>
            <a:off x="5074920" y="208476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Theme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Text 13"/>
          <p:cNvSpPr/>
          <p:nvPr/>
        </p:nvSpPr>
        <p:spPr>
          <a:xfrm>
            <a:off x="5074920" y="235008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Light, Dark, or follow System preference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Shape 14"/>
          <p:cNvSpPr/>
          <p:nvPr/>
        </p:nvSpPr>
        <p:spPr>
          <a:xfrm>
            <a:off x="4846320" y="2743200"/>
            <a:ext cx="3931560" cy="5940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Shape 15"/>
          <p:cNvSpPr/>
          <p:nvPr/>
        </p:nvSpPr>
        <p:spPr>
          <a:xfrm>
            <a:off x="4846320" y="2743200"/>
            <a:ext cx="54360" cy="594000"/>
          </a:xfrm>
          <a:prstGeom prst="rect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1" name="Text 16"/>
          <p:cNvSpPr/>
          <p:nvPr/>
        </p:nvSpPr>
        <p:spPr>
          <a:xfrm>
            <a:off x="5074920" y="277056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Backup &amp; Restore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Text 17"/>
          <p:cNvSpPr/>
          <p:nvPr/>
        </p:nvSpPr>
        <p:spPr>
          <a:xfrm>
            <a:off x="5074920" y="303588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iCloud auto-sync, database export, Google Sheets export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Shape 18"/>
          <p:cNvSpPr/>
          <p:nvPr/>
        </p:nvSpPr>
        <p:spPr>
          <a:xfrm>
            <a:off x="4846320" y="3429000"/>
            <a:ext cx="3931560" cy="5940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Shape 19"/>
          <p:cNvSpPr/>
          <p:nvPr/>
        </p:nvSpPr>
        <p:spPr>
          <a:xfrm>
            <a:off x="4846320" y="3429000"/>
            <a:ext cx="54360" cy="594000"/>
          </a:xfrm>
          <a:prstGeom prst="rect">
            <a:avLst/>
          </a:prstGeom>
          <a:solidFill>
            <a:srgbClr val="EA58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5" name="Text 20"/>
          <p:cNvSpPr/>
          <p:nvPr/>
        </p:nvSpPr>
        <p:spPr>
          <a:xfrm>
            <a:off x="5074920" y="345636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View Management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Text 21"/>
          <p:cNvSpPr/>
          <p:nvPr/>
        </p:nvSpPr>
        <p:spPr>
          <a:xfrm>
            <a:off x="5074920" y="372168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Show/hide Trackers and Habits grids, customize Metrics rows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Shape 22"/>
          <p:cNvSpPr/>
          <p:nvPr/>
        </p:nvSpPr>
        <p:spPr>
          <a:xfrm>
            <a:off x="4846320" y="4114800"/>
            <a:ext cx="3931560" cy="5940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Shape 23"/>
          <p:cNvSpPr/>
          <p:nvPr/>
        </p:nvSpPr>
        <p:spPr>
          <a:xfrm>
            <a:off x="4846320" y="4114800"/>
            <a:ext cx="54360" cy="594000"/>
          </a:xfrm>
          <a:prstGeom prst="rect">
            <a:avLst/>
          </a:prstGeom>
          <a:solidFill>
            <a:srgbClr val="DC26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9" name="Text 24"/>
          <p:cNvSpPr/>
          <p:nvPr/>
        </p:nvSpPr>
        <p:spPr>
          <a:xfrm>
            <a:off x="5074920" y="414216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Privacy First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Text 25"/>
          <p:cNvSpPr/>
          <p:nvPr/>
        </p:nvSpPr>
        <p:spPr>
          <a:xfrm>
            <a:off x="5074920" y="4407480"/>
            <a:ext cx="347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All data stored locally on device. Your data is yours alone.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2" name="Text 1"/>
          <p:cNvSpPr/>
          <p:nvPr/>
        </p:nvSpPr>
        <p:spPr>
          <a:xfrm>
            <a:off x="548640" y="27432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2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The Longer You Track, The More You See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Shape 2"/>
          <p:cNvSpPr/>
          <p:nvPr/>
        </p:nvSpPr>
        <p:spPr>
          <a:xfrm>
            <a:off x="731520" y="1097280"/>
            <a:ext cx="273960" cy="273960"/>
          </a:xfrm>
          <a:prstGeom prst="ellipse">
            <a:avLst/>
          </a:prstGeom>
          <a:solidFill>
            <a:srgbClr val="9CA3A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Text 3"/>
          <p:cNvSpPr/>
          <p:nvPr/>
        </p:nvSpPr>
        <p:spPr>
          <a:xfrm>
            <a:off x="457200" y="1463040"/>
            <a:ext cx="173700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First Week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Text 4"/>
          <p:cNvSpPr/>
          <p:nvPr/>
        </p:nvSpPr>
        <p:spPr>
          <a:xfrm>
            <a:off x="457200" y="1783080"/>
            <a:ext cx="17370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Learning the app. Finding your logging rhythm.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Shape 5"/>
          <p:cNvSpPr/>
          <p:nvPr/>
        </p:nvSpPr>
        <p:spPr>
          <a:xfrm>
            <a:off x="2057400" y="1234440"/>
            <a:ext cx="777240" cy="360"/>
          </a:xfrm>
          <a:prstGeom prst="line">
            <a:avLst/>
          </a:prstGeom>
          <a:ln w="25400">
            <a:solidFill>
              <a:srgbClr val="D1D5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-44640" rIns="90000" bIns="-44640" anchor="t" anchorCtr="1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Shape 6"/>
          <p:cNvSpPr/>
          <p:nvPr/>
        </p:nvSpPr>
        <p:spPr>
          <a:xfrm>
            <a:off x="2834640" y="1097280"/>
            <a:ext cx="273960" cy="273960"/>
          </a:xfrm>
          <a:prstGeom prst="ellipse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8" name="Text 7"/>
          <p:cNvSpPr/>
          <p:nvPr/>
        </p:nvSpPr>
        <p:spPr>
          <a:xfrm>
            <a:off x="2560320" y="1463040"/>
            <a:ext cx="173700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First Month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Text 8"/>
          <p:cNvSpPr/>
          <p:nvPr/>
        </p:nvSpPr>
        <p:spPr>
          <a:xfrm>
            <a:off x="2560320" y="1783080"/>
            <a:ext cx="17370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Patterns emerge: energy dips, mood correlations, sleep effects.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Shape 9"/>
          <p:cNvSpPr/>
          <p:nvPr/>
        </p:nvSpPr>
        <p:spPr>
          <a:xfrm>
            <a:off x="4160520" y="1234440"/>
            <a:ext cx="777240" cy="360"/>
          </a:xfrm>
          <a:prstGeom prst="line">
            <a:avLst/>
          </a:prstGeom>
          <a:ln w="25400">
            <a:solidFill>
              <a:srgbClr val="D1D5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-44640" rIns="90000" bIns="-44640" anchor="t" anchorCtr="1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Shape 10"/>
          <p:cNvSpPr/>
          <p:nvPr/>
        </p:nvSpPr>
        <p:spPr>
          <a:xfrm>
            <a:off x="4937760" y="1097280"/>
            <a:ext cx="273960" cy="273960"/>
          </a:xfrm>
          <a:prstGeom prst="ellipse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Text 11"/>
          <p:cNvSpPr/>
          <p:nvPr/>
        </p:nvSpPr>
        <p:spPr>
          <a:xfrm>
            <a:off x="4663440" y="1463040"/>
            <a:ext cx="173700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Several Months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Text 12"/>
          <p:cNvSpPr/>
          <p:nvPr/>
        </p:nvSpPr>
        <p:spPr>
          <a:xfrm>
            <a:off x="4663440" y="1783080"/>
            <a:ext cx="17370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Weekly rhythms, monthly cycles, life change impacts visible.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Shape 13"/>
          <p:cNvSpPr/>
          <p:nvPr/>
        </p:nvSpPr>
        <p:spPr>
          <a:xfrm>
            <a:off x="6263640" y="1234440"/>
            <a:ext cx="777240" cy="360"/>
          </a:xfrm>
          <a:prstGeom prst="line">
            <a:avLst/>
          </a:prstGeom>
          <a:ln w="25400">
            <a:solidFill>
              <a:srgbClr val="D1D5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-44640" rIns="90000" bIns="-44640" anchor="t" anchorCtr="1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Shape 14"/>
          <p:cNvSpPr/>
          <p:nvPr/>
        </p:nvSpPr>
        <p:spPr>
          <a:xfrm>
            <a:off x="7040880" y="1097280"/>
            <a:ext cx="273960" cy="273960"/>
          </a:xfrm>
          <a:prstGeom prst="ellipse">
            <a:avLst/>
          </a:prstGeom>
          <a:solidFill>
            <a:srgbClr val="CA8A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6" name="Text 15"/>
          <p:cNvSpPr/>
          <p:nvPr/>
        </p:nvSpPr>
        <p:spPr>
          <a:xfrm>
            <a:off x="6766560" y="1463040"/>
            <a:ext cx="173700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A Year+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Text 16"/>
          <p:cNvSpPr/>
          <p:nvPr/>
        </p:nvSpPr>
        <p:spPr>
          <a:xfrm>
            <a:off x="6766560" y="1783080"/>
            <a:ext cx="17370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Seasonal patterns. A profound record of your life.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Shape 17"/>
          <p:cNvSpPr/>
          <p:nvPr/>
        </p:nvSpPr>
        <p:spPr>
          <a:xfrm>
            <a:off x="731520" y="2560320"/>
            <a:ext cx="7680600" cy="100548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Text 18"/>
          <p:cNvSpPr/>
          <p:nvPr/>
        </p:nvSpPr>
        <p:spPr>
          <a:xfrm>
            <a:off x="914400" y="2651760"/>
            <a:ext cx="73148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0" i="1" u="none" strike="noStrike">
                <a:solidFill>
                  <a:srgbClr val="2563EB"/>
                </a:solidFill>
                <a:effectLst/>
                <a:uFillTx/>
                <a:latin typeface="Trebuchet MS"/>
                <a:ea typeface="Trebuchet MS"/>
              </a:rPr>
              <a:t>The goal isn't to optimize your life. It's to notice it.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Text 19"/>
          <p:cNvSpPr/>
          <p:nvPr/>
        </p:nvSpPr>
        <p:spPr>
          <a:xfrm>
            <a:off x="914400" y="3108960"/>
            <a:ext cx="73148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Tracking without reviewing is like writing a journal you never read. TriLog makes the review effortless.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Shape 20"/>
          <p:cNvSpPr/>
          <p:nvPr/>
        </p:nvSpPr>
        <p:spPr>
          <a:xfrm>
            <a:off x="2286000" y="3794760"/>
            <a:ext cx="4571640" cy="1096920"/>
          </a:xfrm>
          <a:prstGeom prst="rect">
            <a:avLst/>
          </a:prstGeom>
          <a:solidFill>
            <a:srgbClr val="2563EB"/>
          </a:solidFill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2" name="Text 21"/>
          <p:cNvSpPr/>
          <p:nvPr/>
        </p:nvSpPr>
        <p:spPr>
          <a:xfrm>
            <a:off x="2286000" y="3840480"/>
            <a:ext cx="457164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</a:rPr>
              <a:t>Download TriLog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Text 22"/>
          <p:cNvSpPr/>
          <p:nvPr/>
        </p:nvSpPr>
        <p:spPr>
          <a:xfrm>
            <a:off x="2286000" y="4343400"/>
            <a:ext cx="4571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DBEAFE"/>
                </a:solidFill>
                <a:effectLst/>
                <a:uFillTx/>
                <a:latin typeface="Calibri"/>
                <a:ea typeface="Calibri"/>
              </a:rPr>
              <a:t>Free on the App Store  •  Pro subscription for power features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Text 1"/>
          <p:cNvSpPr/>
          <p:nvPr/>
        </p:nvSpPr>
        <p:spPr>
          <a:xfrm>
            <a:off x="548640" y="274320"/>
            <a:ext cx="82292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What is TriLog?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2"/>
          <p:cNvSpPr/>
          <p:nvPr/>
        </p:nvSpPr>
        <p:spPr>
          <a:xfrm>
            <a:off x="548640" y="960120"/>
            <a:ext cx="502884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3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A visual life tracker that turns your daily mood, energy, and activities into patterns you can see and learn from.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Shape 3"/>
          <p:cNvSpPr/>
          <p:nvPr/>
        </p:nvSpPr>
        <p:spPr>
          <a:xfrm>
            <a:off x="548640" y="1874520"/>
            <a:ext cx="2148480" cy="21027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Shape 4"/>
          <p:cNvSpPr/>
          <p:nvPr/>
        </p:nvSpPr>
        <p:spPr>
          <a:xfrm>
            <a:off x="548640" y="1874520"/>
            <a:ext cx="2148480" cy="54360"/>
          </a:xfrm>
          <a:prstGeom prst="rect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3" name="Image 0" descr="preencoded.png"/>
          <p:cNvPicPr/>
          <p:nvPr/>
        </p:nvPicPr>
        <p:blipFill>
          <a:blip r:embed="rId1"/>
          <a:stretch/>
        </p:blipFill>
        <p:spPr>
          <a:xfrm>
            <a:off x="777240" y="2148840"/>
            <a:ext cx="36540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Text 5"/>
          <p:cNvSpPr/>
          <p:nvPr/>
        </p:nvSpPr>
        <p:spPr>
          <a:xfrm>
            <a:off x="1188720" y="2103120"/>
            <a:ext cx="1279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Mood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Text 6"/>
          <p:cNvSpPr/>
          <p:nvPr/>
        </p:nvSpPr>
        <p:spPr>
          <a:xfrm>
            <a:off x="777240" y="2743200"/>
            <a:ext cx="169128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3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5 emotional states from Happy to Upset. Quick tap, don't overthink it.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Shape 7"/>
          <p:cNvSpPr/>
          <p:nvPr/>
        </p:nvSpPr>
        <p:spPr>
          <a:xfrm>
            <a:off x="2880360" y="1874520"/>
            <a:ext cx="2148480" cy="21027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Shape 8"/>
          <p:cNvSpPr/>
          <p:nvPr/>
        </p:nvSpPr>
        <p:spPr>
          <a:xfrm>
            <a:off x="2880360" y="1874520"/>
            <a:ext cx="2148480" cy="54360"/>
          </a:xfrm>
          <a:prstGeom prst="rect">
            <a:avLst/>
          </a:prstGeom>
          <a:solidFill>
            <a:srgbClr val="CA8A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8" name="Image 1" descr="preencoded.png"/>
          <p:cNvPicPr/>
          <p:nvPr/>
        </p:nvPicPr>
        <p:blipFill>
          <a:blip r:embed="rId2"/>
          <a:stretch/>
        </p:blipFill>
        <p:spPr>
          <a:xfrm>
            <a:off x="3108960" y="2148840"/>
            <a:ext cx="36540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Text 9"/>
          <p:cNvSpPr/>
          <p:nvPr/>
        </p:nvSpPr>
        <p:spPr>
          <a:xfrm>
            <a:off x="3520440" y="2103120"/>
            <a:ext cx="1279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Energy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Text 10"/>
          <p:cNvSpPr/>
          <p:nvPr/>
        </p:nvSpPr>
        <p:spPr>
          <a:xfrm>
            <a:off x="3108960" y="2743200"/>
            <a:ext cx="169128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3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5 vitality levels from exhausted to fully charged. Separate from mood.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Shape 11"/>
          <p:cNvSpPr/>
          <p:nvPr/>
        </p:nvSpPr>
        <p:spPr>
          <a:xfrm>
            <a:off x="5212080" y="1874520"/>
            <a:ext cx="2148480" cy="21027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Shape 12"/>
          <p:cNvSpPr/>
          <p:nvPr/>
        </p:nvSpPr>
        <p:spPr>
          <a:xfrm>
            <a:off x="5212080" y="1874520"/>
            <a:ext cx="214848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3" name="Image 2" descr="preencoded.png"/>
          <p:cNvPicPr/>
          <p:nvPr/>
        </p:nvPicPr>
        <p:blipFill>
          <a:blip r:embed="rId3"/>
          <a:stretch/>
        </p:blipFill>
        <p:spPr>
          <a:xfrm>
            <a:off x="5440680" y="2148840"/>
            <a:ext cx="36540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Text 13"/>
          <p:cNvSpPr/>
          <p:nvPr/>
        </p:nvSpPr>
        <p:spPr>
          <a:xfrm>
            <a:off x="5852160" y="2103120"/>
            <a:ext cx="1279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Activity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Text 14"/>
          <p:cNvSpPr/>
          <p:nvPr/>
        </p:nvSpPr>
        <p:spPr>
          <a:xfrm>
            <a:off x="5440680" y="2743200"/>
            <a:ext cx="169128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3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What you're doing: Sleep, Work, Exercise, Leisure, Socialize, and more.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" name="Image 3" descr="/mnt/user-data/uploads/quick-track.png"/>
          <p:cNvPicPr/>
          <p:nvPr/>
        </p:nvPicPr>
        <p:blipFill>
          <a:blip r:embed="rId4"/>
          <a:stretch/>
        </p:blipFill>
        <p:spPr>
          <a:xfrm>
            <a:off x="7406640" y="1188720"/>
            <a:ext cx="1535760" cy="334260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47" name="Text 15"/>
          <p:cNvSpPr/>
          <p:nvPr/>
        </p:nvSpPr>
        <p:spPr>
          <a:xfrm>
            <a:off x="7223760" y="4572000"/>
            <a:ext cx="18284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Quick entry in seconds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trip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Kicker"/>
          <p:cNvSpPr/>
          <p:nvPr/>
        </p:nvSpPr>
        <p:spPr>
          <a:xfrm>
            <a:off x="548640" y="320040"/>
            <a:ext cx="1737000" cy="319680"/>
          </a:xfrm>
          <a:prstGeom prst="roundRect">
            <a:avLst>
              <a:gd name="adj" fmla="val 50000"/>
            </a:avLst>
          </a:prstGeom>
          <a:solidFill>
            <a:srgbClr val="EFF6FF"/>
          </a:solidFill>
          <a:ln w="9525">
            <a:solidFill>
              <a:srgbClr val="BFDBF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1" u="none" strike="noStrike">
                <a:solidFill>
                  <a:srgbClr val="2563EB"/>
                </a:solidFill>
                <a:effectLst/>
                <a:uFillTx/>
                <a:latin typeface="Calibri"/>
              </a:rPr>
              <a:t>THE TRILOG PROMISE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Title"/>
          <p:cNvSpPr/>
          <p:nvPr/>
        </p:nvSpPr>
        <p:spPr>
          <a:xfrm>
            <a:off x="548640" y="73152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Free, Private, Yours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Lock circle"/>
          <p:cNvSpPr/>
          <p:nvPr/>
        </p:nvSpPr>
        <p:spPr>
          <a:xfrm>
            <a:off x="6675120" y="1463040"/>
            <a:ext cx="1828440" cy="1828440"/>
          </a:xfrm>
          <a:prstGeom prst="ellipse">
            <a:avLst/>
          </a:prstGeom>
          <a:solidFill>
            <a:srgbClr val="EFF6FF"/>
          </a:solidFill>
          <a:ln w="19050">
            <a:solidFill>
              <a:srgbClr val="2563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Shackle"/>
          <p:cNvSpPr/>
          <p:nvPr/>
        </p:nvSpPr>
        <p:spPr>
          <a:xfrm>
            <a:off x="7269480" y="1828800"/>
            <a:ext cx="639720" cy="731160"/>
          </a:xfrm>
          <a:prstGeom prst="ellipse">
            <a:avLst/>
          </a:prstGeom>
          <a:noFill/>
          <a:ln cap="rnd" w="63500">
            <a:solidFill>
              <a:srgbClr val="2563E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Lock body"/>
          <p:cNvSpPr/>
          <p:nvPr/>
        </p:nvSpPr>
        <p:spPr>
          <a:xfrm>
            <a:off x="7178040" y="2331720"/>
            <a:ext cx="822600" cy="731160"/>
          </a:xfrm>
          <a:prstGeom prst="roundRect">
            <a:avLst>
              <a:gd name="adj" fmla="val 18000"/>
            </a:avLst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" name="C1 bg"/>
          <p:cNvSpPr/>
          <p:nvPr/>
        </p:nvSpPr>
        <p:spPr>
          <a:xfrm>
            <a:off x="548640" y="1554480"/>
            <a:ext cx="2925720" cy="9140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C1 check"/>
          <p:cNvSpPr/>
          <p:nvPr/>
        </p:nvSpPr>
        <p:spPr>
          <a:xfrm>
            <a:off x="731520" y="1737360"/>
            <a:ext cx="319680" cy="319680"/>
          </a:xfrm>
          <a:prstGeom prst="ellipse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✓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" name="C1 title"/>
          <p:cNvSpPr/>
          <p:nvPr/>
        </p:nvSpPr>
        <p:spPr>
          <a:xfrm>
            <a:off x="1188720" y="1691640"/>
            <a:ext cx="21027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Free forever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C1 body"/>
          <p:cNvSpPr/>
          <p:nvPr/>
        </p:nvSpPr>
        <p:spPr>
          <a:xfrm>
            <a:off x="1188720" y="2057400"/>
            <a:ext cx="21484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914400">
              <a:lnSpc>
                <a:spcPct val="12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Mood, energy, activity, notes, journal, and day routines.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C2 bg"/>
          <p:cNvSpPr/>
          <p:nvPr/>
        </p:nvSpPr>
        <p:spPr>
          <a:xfrm>
            <a:off x="548640" y="2606040"/>
            <a:ext cx="2925720" cy="9140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C2 check"/>
          <p:cNvSpPr/>
          <p:nvPr/>
        </p:nvSpPr>
        <p:spPr>
          <a:xfrm>
            <a:off x="731520" y="2788920"/>
            <a:ext cx="319680" cy="319680"/>
          </a:xfrm>
          <a:prstGeom prst="ellipse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✓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" name="C2 title"/>
          <p:cNvSpPr/>
          <p:nvPr/>
        </p:nvSpPr>
        <p:spPr>
          <a:xfrm>
            <a:off x="1188720" y="2743200"/>
            <a:ext cx="21027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On device + iCloud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C2 body"/>
          <p:cNvSpPr/>
          <p:nvPr/>
        </p:nvSpPr>
        <p:spPr>
          <a:xfrm>
            <a:off x="1188720" y="3108960"/>
            <a:ext cx="21484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914400">
              <a:lnSpc>
                <a:spcPct val="12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Your data stays on your device and your private iCloud.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C3 bg"/>
          <p:cNvSpPr/>
          <p:nvPr/>
        </p:nvSpPr>
        <p:spPr>
          <a:xfrm>
            <a:off x="548640" y="3657600"/>
            <a:ext cx="8046360" cy="41112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C3 check"/>
          <p:cNvSpPr/>
          <p:nvPr/>
        </p:nvSpPr>
        <p:spPr>
          <a:xfrm>
            <a:off x="731520" y="3703320"/>
            <a:ext cx="319680" cy="319680"/>
          </a:xfrm>
          <a:prstGeom prst="ellipse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✓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" name="C3 text"/>
          <p:cNvSpPr/>
          <p:nvPr/>
        </p:nvSpPr>
        <p:spPr>
          <a:xfrm>
            <a:off x="1188720" y="3703320"/>
            <a:ext cx="72237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111827"/>
                </a:solidFill>
                <a:effectLst/>
                <a:uFillTx/>
                <a:latin typeface="Trebuchet MS"/>
              </a:rPr>
              <a:t>No accounts. No tracking. No ads. No data mining.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C4 bg"/>
          <p:cNvSpPr/>
          <p:nvPr/>
        </p:nvSpPr>
        <p:spPr>
          <a:xfrm>
            <a:off x="548640" y="4160520"/>
            <a:ext cx="8046360" cy="639720"/>
          </a:xfrm>
          <a:prstGeom prst="rect">
            <a:avLst/>
          </a:prstGeom>
          <a:solidFill>
            <a:srgbClr val="FFFBEB"/>
          </a:solidFill>
          <a:ln w="9525">
            <a:solidFill>
              <a:srgbClr val="FEF3C7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C4 bar"/>
          <p:cNvSpPr/>
          <p:nvPr/>
        </p:nvSpPr>
        <p:spPr>
          <a:xfrm>
            <a:off x="548640" y="4160520"/>
            <a:ext cx="54360" cy="639720"/>
          </a:xfrm>
          <a:prstGeom prst="rect">
            <a:avLst/>
          </a:prstGeom>
          <a:solidFill>
            <a:srgbClr val="CA8A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7" name="C4 title"/>
          <p:cNvSpPr/>
          <p:nvPr/>
        </p:nvSpPr>
        <p:spPr>
          <a:xfrm>
            <a:off x="777240" y="4206240"/>
            <a:ext cx="74062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</a:rPr>
              <a:t>TriLog Pro is optional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C4 body"/>
          <p:cNvSpPr/>
          <p:nvPr/>
        </p:nvSpPr>
        <p:spPr>
          <a:xfrm>
            <a:off x="777240" y="4480560"/>
            <a:ext cx="74062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Pro adds Trackers, Apple Health, Quick Track, Pomodoro, Siri — the core is never gated.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" name="Text 1"/>
          <p:cNvSpPr/>
          <p:nvPr/>
        </p:nvSpPr>
        <p:spPr>
          <a:xfrm>
            <a:off x="548640" y="228600"/>
            <a:ext cx="45716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The Visual Grid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ext 2"/>
          <p:cNvSpPr/>
          <p:nvPr/>
        </p:nvSpPr>
        <p:spPr>
          <a:xfrm>
            <a:off x="548640" y="822960"/>
            <a:ext cx="50288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Your entire week on one screen — 7 days × 24 hours = 168 hours at a glance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Image 0" descr="/home/claude/main-screen-guide.png"/>
          <p:cNvPicPr/>
          <p:nvPr/>
        </p:nvPicPr>
        <p:blipFill>
          <a:blip r:embed="rId1"/>
          <a:stretch/>
        </p:blipFill>
        <p:spPr>
          <a:xfrm>
            <a:off x="365760" y="1371600"/>
            <a:ext cx="2925720" cy="356580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73" name="Shape 3"/>
          <p:cNvSpPr/>
          <p:nvPr/>
        </p:nvSpPr>
        <p:spPr>
          <a:xfrm>
            <a:off x="3749040" y="1463040"/>
            <a:ext cx="164160" cy="164160"/>
          </a:xfrm>
          <a:prstGeom prst="ellipse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4"/>
          <p:cNvSpPr/>
          <p:nvPr/>
        </p:nvSpPr>
        <p:spPr>
          <a:xfrm>
            <a:off x="4069080" y="1371600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Columns = Days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Text 5"/>
          <p:cNvSpPr/>
          <p:nvPr/>
        </p:nvSpPr>
        <p:spPr>
          <a:xfrm>
            <a:off x="4069080" y="1600200"/>
            <a:ext cx="2925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Sunday through Saturday, current day highlighted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Shape 6"/>
          <p:cNvSpPr/>
          <p:nvPr/>
        </p:nvSpPr>
        <p:spPr>
          <a:xfrm>
            <a:off x="3749040" y="2057400"/>
            <a:ext cx="164160" cy="164160"/>
          </a:xfrm>
          <a:prstGeom prst="ellipse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Text 7"/>
          <p:cNvSpPr/>
          <p:nvPr/>
        </p:nvSpPr>
        <p:spPr>
          <a:xfrm>
            <a:off x="4069080" y="1965960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Rows = Hours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ext 8"/>
          <p:cNvSpPr/>
          <p:nvPr/>
        </p:nvSpPr>
        <p:spPr>
          <a:xfrm>
            <a:off x="4069080" y="2194560"/>
            <a:ext cx="2925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Midnight to midnight, 24-hour vertical axis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Shape 9"/>
          <p:cNvSpPr/>
          <p:nvPr/>
        </p:nvSpPr>
        <p:spPr>
          <a:xfrm>
            <a:off x="3749040" y="2651760"/>
            <a:ext cx="164160" cy="164160"/>
          </a:xfrm>
          <a:prstGeom prst="ellipse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0" name="Text 10"/>
          <p:cNvSpPr/>
          <p:nvPr/>
        </p:nvSpPr>
        <p:spPr>
          <a:xfrm>
            <a:off x="4069080" y="2560320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Colored Blocks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 11"/>
          <p:cNvSpPr/>
          <p:nvPr/>
        </p:nvSpPr>
        <p:spPr>
          <a:xfrm>
            <a:off x="4069080" y="2788920"/>
            <a:ext cx="2925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Activities shown as colored bars: blue=sleep, red=work, green=exercise, purple=leisure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Shape 12"/>
          <p:cNvSpPr/>
          <p:nvPr/>
        </p:nvSpPr>
        <p:spPr>
          <a:xfrm>
            <a:off x="3749040" y="3246120"/>
            <a:ext cx="164160" cy="164160"/>
          </a:xfrm>
          <a:prstGeom prst="ellipse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3" name="Text 13"/>
          <p:cNvSpPr/>
          <p:nvPr/>
        </p:nvSpPr>
        <p:spPr>
          <a:xfrm>
            <a:off x="4069080" y="3154680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Mood &amp; Energy Dots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 14"/>
          <p:cNvSpPr/>
          <p:nvPr/>
        </p:nvSpPr>
        <p:spPr>
          <a:xfrm>
            <a:off x="4069080" y="3383280"/>
            <a:ext cx="2925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Small colored indicators at activity boundaries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Shape 15"/>
          <p:cNvSpPr/>
          <p:nvPr/>
        </p:nvSpPr>
        <p:spPr>
          <a:xfrm>
            <a:off x="3749040" y="3840480"/>
            <a:ext cx="164160" cy="164160"/>
          </a:xfrm>
          <a:prstGeom prst="ellipse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" name="Text 16"/>
          <p:cNvSpPr/>
          <p:nvPr/>
        </p:nvSpPr>
        <p:spPr>
          <a:xfrm>
            <a:off x="4069080" y="3749040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Weather Strip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Text 17"/>
          <p:cNvSpPr/>
          <p:nvPr/>
        </p:nvSpPr>
        <p:spPr>
          <a:xfrm>
            <a:off x="4069080" y="3977640"/>
            <a:ext cx="2925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Daily weather icons with temperature at bottom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Shape 18"/>
          <p:cNvSpPr/>
          <p:nvPr/>
        </p:nvSpPr>
        <p:spPr>
          <a:xfrm>
            <a:off x="3749040" y="4434840"/>
            <a:ext cx="164160" cy="164160"/>
          </a:xfrm>
          <a:prstGeom prst="ellipse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19"/>
          <p:cNvSpPr/>
          <p:nvPr/>
        </p:nvSpPr>
        <p:spPr>
          <a:xfrm>
            <a:off x="4069080" y="4343400"/>
            <a:ext cx="27428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Moon Phases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Text 20"/>
          <p:cNvSpPr/>
          <p:nvPr/>
        </p:nvSpPr>
        <p:spPr>
          <a:xfrm>
            <a:off x="4069080" y="4572000"/>
            <a:ext cx="2925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Lunar cycle indicators for sleep pattern correlation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Shape 21"/>
          <p:cNvSpPr/>
          <p:nvPr/>
        </p:nvSpPr>
        <p:spPr>
          <a:xfrm>
            <a:off x="7113960" y="713160"/>
            <a:ext cx="1668600" cy="3588120"/>
          </a:xfrm>
          <a:prstGeom prst="rect">
            <a:avLst/>
          </a:prstGeom>
          <a:solidFill>
            <a:srgbClr val="FFFFFF"/>
          </a:solidFill>
          <a:ln w="15240">
            <a:solidFill>
              <a:srgbClr val="D1D5DB"/>
            </a:solidFill>
            <a:round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Image 1" descr="/mnt/user-data/uploads/light-theme-main-screen.png"/>
          <p:cNvPicPr/>
          <p:nvPr/>
        </p:nvPicPr>
        <p:blipFill>
          <a:blip r:embed="rId2"/>
          <a:stretch/>
        </p:blipFill>
        <p:spPr>
          <a:xfrm>
            <a:off x="7132320" y="731520"/>
            <a:ext cx="1631880" cy="355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Text 22"/>
          <p:cNvSpPr/>
          <p:nvPr/>
        </p:nvSpPr>
        <p:spPr>
          <a:xfrm>
            <a:off x="6949440" y="4297680"/>
            <a:ext cx="18284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Light theme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Text 1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Focus on What Matters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Text 2"/>
          <p:cNvSpPr/>
          <p:nvPr/>
        </p:nvSpPr>
        <p:spPr>
          <a:xfrm>
            <a:off x="548640" y="822960"/>
            <a:ext cx="73148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Switch between all metrics or isolate mood, energy, or activity across 3 weeks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Image 0" descr="/mnt/user-data/uploads/main-mood-screen.png"/>
          <p:cNvPicPr/>
          <p:nvPr/>
        </p:nvPicPr>
        <p:blipFill>
          <a:blip r:embed="rId1"/>
          <a:stretch/>
        </p:blipFill>
        <p:spPr>
          <a:xfrm>
            <a:off x="502920" y="1325880"/>
            <a:ext cx="1691280" cy="320004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98" name="Text 3"/>
          <p:cNvSpPr/>
          <p:nvPr/>
        </p:nvSpPr>
        <p:spPr>
          <a:xfrm>
            <a:off x="411480" y="4572000"/>
            <a:ext cx="18741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1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All Metrics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Image 1" descr="/mnt/user-data/uploads/main-screen-just-activity.png"/>
          <p:cNvPicPr/>
          <p:nvPr/>
        </p:nvPicPr>
        <p:blipFill>
          <a:blip r:embed="rId2"/>
          <a:stretch/>
        </p:blipFill>
        <p:spPr>
          <a:xfrm>
            <a:off x="2651760" y="1325880"/>
            <a:ext cx="1691280" cy="320004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00" name="Text 4"/>
          <p:cNvSpPr/>
          <p:nvPr/>
        </p:nvSpPr>
        <p:spPr>
          <a:xfrm>
            <a:off x="2560320" y="4572000"/>
            <a:ext cx="18741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1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Activity Only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Image 2" descr="/mnt/user-data/uploads/main-screen-just-energy.png"/>
          <p:cNvPicPr/>
          <p:nvPr/>
        </p:nvPicPr>
        <p:blipFill>
          <a:blip r:embed="rId3"/>
          <a:stretch/>
        </p:blipFill>
        <p:spPr>
          <a:xfrm>
            <a:off x="4800600" y="1325880"/>
            <a:ext cx="1691280" cy="320004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02" name="Text 5"/>
          <p:cNvSpPr/>
          <p:nvPr/>
        </p:nvSpPr>
        <p:spPr>
          <a:xfrm>
            <a:off x="4709160" y="4572000"/>
            <a:ext cx="18741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1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Energy Only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3" name="Image 3" descr="/mnt/user-data/uploads/main-screen-just-mood.png"/>
          <p:cNvPicPr/>
          <p:nvPr/>
        </p:nvPicPr>
        <p:blipFill>
          <a:blip r:embed="rId4"/>
          <a:stretch/>
        </p:blipFill>
        <p:spPr>
          <a:xfrm>
            <a:off x="6949440" y="1325880"/>
            <a:ext cx="1691280" cy="320004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04" name="Text 6"/>
          <p:cNvSpPr/>
          <p:nvPr/>
        </p:nvSpPr>
        <p:spPr>
          <a:xfrm>
            <a:off x="6858000" y="4572000"/>
            <a:ext cx="18741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1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Mood Only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 1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Effortless Tracking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Shape 2"/>
          <p:cNvSpPr/>
          <p:nvPr/>
        </p:nvSpPr>
        <p:spPr>
          <a:xfrm>
            <a:off x="548640" y="1051560"/>
            <a:ext cx="3840120" cy="18284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Shape 3"/>
          <p:cNvSpPr/>
          <p:nvPr/>
        </p:nvSpPr>
        <p:spPr>
          <a:xfrm>
            <a:off x="548640" y="1051560"/>
            <a:ext cx="3840120" cy="45360"/>
          </a:xfrm>
          <a:prstGeom prst="rect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720" rIns="90000" bIns="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9" name="Image 0" descr="preencoded.png"/>
          <p:cNvPicPr/>
          <p:nvPr/>
        </p:nvPicPr>
        <p:blipFill>
          <a:blip r:embed="rId1"/>
          <a:stretch/>
        </p:blipFill>
        <p:spPr>
          <a:xfrm>
            <a:off x="822960" y="1280160"/>
            <a:ext cx="319680" cy="319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Text 4"/>
          <p:cNvSpPr/>
          <p:nvPr/>
        </p:nvSpPr>
        <p:spPr>
          <a:xfrm>
            <a:off x="1234440" y="1234440"/>
            <a:ext cx="2742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Quick Track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 5"/>
          <p:cNvSpPr/>
          <p:nvPr/>
        </p:nvSpPr>
        <p:spPr>
          <a:xfrm>
            <a:off x="822960" y="1783080"/>
            <a:ext cx="32914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3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Log mood, energy, and activity in seconds. Tap icons — no modals, no friction. See recent events in a timeline. Perfect for busy days.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Shape 6"/>
          <p:cNvSpPr/>
          <p:nvPr/>
        </p:nvSpPr>
        <p:spPr>
          <a:xfrm>
            <a:off x="548640" y="3108960"/>
            <a:ext cx="3840120" cy="169128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Shape 7"/>
          <p:cNvSpPr/>
          <p:nvPr/>
        </p:nvSpPr>
        <p:spPr>
          <a:xfrm>
            <a:off x="548640" y="3108960"/>
            <a:ext cx="3840120" cy="45360"/>
          </a:xfrm>
          <a:prstGeom prst="rect">
            <a:avLst/>
          </a:prstGeom>
          <a:solidFill>
            <a:srgbClr val="EA58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720" rIns="90000" bIns="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4" name="Image 1" descr="preencoded.png"/>
          <p:cNvPicPr/>
          <p:nvPr/>
        </p:nvPicPr>
        <p:blipFill>
          <a:blip r:embed="rId2"/>
          <a:stretch/>
        </p:blipFill>
        <p:spPr>
          <a:xfrm>
            <a:off x="822960" y="3337560"/>
            <a:ext cx="319680" cy="319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Text 8"/>
          <p:cNvSpPr/>
          <p:nvPr/>
        </p:nvSpPr>
        <p:spPr>
          <a:xfrm>
            <a:off x="1234440" y="3291840"/>
            <a:ext cx="27428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Polling Notifications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Text 9"/>
          <p:cNvSpPr/>
          <p:nvPr/>
        </p:nvSpPr>
        <p:spPr>
          <a:xfrm>
            <a:off x="822960" y="3840480"/>
            <a:ext cx="32914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3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Gentle reminders every 15–90 minutes ask how you're doing. Respond in one tap via Quick Track. More data points, richer patterns.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Image 2" descr="/mnt/user-data/uploads/quick-track-with-entries.png"/>
          <p:cNvPicPr/>
          <p:nvPr/>
        </p:nvPicPr>
        <p:blipFill>
          <a:blip r:embed="rId3"/>
          <a:stretch/>
        </p:blipFill>
        <p:spPr>
          <a:xfrm>
            <a:off x="4846320" y="1005840"/>
            <a:ext cx="1574280" cy="342612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pic>
        <p:nvPicPr>
          <p:cNvPr id="118" name="Image 3" descr="/mnt/user-data/uploads/polling.png"/>
          <p:cNvPicPr/>
          <p:nvPr/>
        </p:nvPicPr>
        <p:blipFill>
          <a:blip r:embed="rId4"/>
          <a:stretch/>
        </p:blipFill>
        <p:spPr>
          <a:xfrm>
            <a:off x="6858000" y="1005840"/>
            <a:ext cx="1574280" cy="342612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19" name="Text 10"/>
          <p:cNvSpPr/>
          <p:nvPr/>
        </p:nvSpPr>
        <p:spPr>
          <a:xfrm>
            <a:off x="4663440" y="452628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Quick Track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Text 11"/>
          <p:cNvSpPr/>
          <p:nvPr/>
        </p:nvSpPr>
        <p:spPr>
          <a:xfrm>
            <a:off x="6675120" y="452628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Polling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 1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Add Context with Notes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 2"/>
          <p:cNvSpPr/>
          <p:nvPr/>
        </p:nvSpPr>
        <p:spPr>
          <a:xfrm>
            <a:off x="548640" y="822960"/>
            <a:ext cx="54860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Notes tell you why — not just how you felt, but what caused it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Shape 3"/>
          <p:cNvSpPr/>
          <p:nvPr/>
        </p:nvSpPr>
        <p:spPr>
          <a:xfrm>
            <a:off x="548640" y="1417320"/>
            <a:ext cx="1874160" cy="8226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Shape 4"/>
          <p:cNvSpPr/>
          <p:nvPr/>
        </p:nvSpPr>
        <p:spPr>
          <a:xfrm>
            <a:off x="548640" y="1417320"/>
            <a:ext cx="54360" cy="822600"/>
          </a:xfrm>
          <a:prstGeom prst="rect">
            <a:avLst/>
          </a:prstGeom>
          <a:solidFill>
            <a:srgbClr val="6B72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Text 5"/>
          <p:cNvSpPr/>
          <p:nvPr/>
        </p:nvSpPr>
        <p:spPr>
          <a:xfrm>
            <a:off x="731520" y="1490400"/>
            <a:ext cx="1554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General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Text 6"/>
          <p:cNvSpPr/>
          <p:nvPr/>
        </p:nvSpPr>
        <p:spPr>
          <a:xfrm>
            <a:off x="731520" y="1783080"/>
            <a:ext cx="1554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Quick context: "bad sleep", "great workout"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Shape 7"/>
          <p:cNvSpPr/>
          <p:nvPr/>
        </p:nvSpPr>
        <p:spPr>
          <a:xfrm>
            <a:off x="2606040" y="1417320"/>
            <a:ext cx="1874160" cy="8226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Shape 8"/>
          <p:cNvSpPr/>
          <p:nvPr/>
        </p:nvSpPr>
        <p:spPr>
          <a:xfrm>
            <a:off x="2606040" y="1417320"/>
            <a:ext cx="54360" cy="82260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 9"/>
          <p:cNvSpPr/>
          <p:nvPr/>
        </p:nvSpPr>
        <p:spPr>
          <a:xfrm>
            <a:off x="2788920" y="1490400"/>
            <a:ext cx="1554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Meal Notes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 10"/>
          <p:cNvSpPr/>
          <p:nvPr/>
        </p:nvSpPr>
        <p:spPr>
          <a:xfrm>
            <a:off x="2788920" y="1783080"/>
            <a:ext cx="1554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Prefix with 'm': m lunch 450 — tracks calories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Shape 11"/>
          <p:cNvSpPr/>
          <p:nvPr/>
        </p:nvSpPr>
        <p:spPr>
          <a:xfrm>
            <a:off x="548640" y="2423160"/>
            <a:ext cx="1874160" cy="8226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Shape 12"/>
          <p:cNvSpPr/>
          <p:nvPr/>
        </p:nvSpPr>
        <p:spPr>
          <a:xfrm>
            <a:off x="548640" y="2423160"/>
            <a:ext cx="54360" cy="822600"/>
          </a:xfrm>
          <a:prstGeom prst="rect">
            <a:avLst/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 13"/>
          <p:cNvSpPr/>
          <p:nvPr/>
        </p:nvSpPr>
        <p:spPr>
          <a:xfrm>
            <a:off x="731520" y="2496240"/>
            <a:ext cx="1554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Health Notes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Text 14"/>
          <p:cNvSpPr/>
          <p:nvPr/>
        </p:nvSpPr>
        <p:spPr>
          <a:xfrm>
            <a:off x="731520" y="2788920"/>
            <a:ext cx="1554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Prefix with 'h': h headache, h took ibuprofen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Shape 15"/>
          <p:cNvSpPr/>
          <p:nvPr/>
        </p:nvSpPr>
        <p:spPr>
          <a:xfrm>
            <a:off x="2606040" y="2423160"/>
            <a:ext cx="1874160" cy="8226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Shape 16"/>
          <p:cNvSpPr/>
          <p:nvPr/>
        </p:nvSpPr>
        <p:spPr>
          <a:xfrm>
            <a:off x="2606040" y="2423160"/>
            <a:ext cx="54360" cy="822600"/>
          </a:xfrm>
          <a:prstGeom prst="rect">
            <a:avLst/>
          </a:prstGeom>
          <a:solidFill>
            <a:srgbClr val="DC26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8" name="Text 17"/>
          <p:cNvSpPr/>
          <p:nvPr/>
        </p:nvSpPr>
        <p:spPr>
          <a:xfrm>
            <a:off x="2788920" y="2496240"/>
            <a:ext cx="15541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Cycle Notes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Text 18"/>
          <p:cNvSpPr/>
          <p:nvPr/>
        </p:nvSpPr>
        <p:spPr>
          <a:xfrm>
            <a:off x="2788920" y="2788920"/>
            <a:ext cx="1554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Prefix with 'cy': cy started, cy day 14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Image 0" descr="/mnt/user-data/uploads/notes.png"/>
          <p:cNvPicPr/>
          <p:nvPr/>
        </p:nvPicPr>
        <p:blipFill>
          <a:blip r:embed="rId1"/>
          <a:stretch/>
        </p:blipFill>
        <p:spPr>
          <a:xfrm>
            <a:off x="4754880" y="1005840"/>
            <a:ext cx="1574280" cy="342612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pic>
        <p:nvPicPr>
          <p:cNvPr id="141" name="Image 1" descr="/mnt/user-data/uploads/note-long-press.png"/>
          <p:cNvPicPr/>
          <p:nvPr/>
        </p:nvPicPr>
        <p:blipFill>
          <a:blip r:embed="rId2"/>
          <a:stretch/>
        </p:blipFill>
        <p:spPr>
          <a:xfrm>
            <a:off x="6766560" y="1005840"/>
            <a:ext cx="1574280" cy="342612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42" name="Text 20"/>
          <p:cNvSpPr/>
          <p:nvPr/>
        </p:nvSpPr>
        <p:spPr>
          <a:xfrm>
            <a:off x="4572000" y="443484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Grid with notes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 21"/>
          <p:cNvSpPr/>
          <p:nvPr/>
        </p:nvSpPr>
        <p:spPr>
          <a:xfrm>
            <a:off x="6583680" y="4434840"/>
            <a:ext cx="210276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Note filters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Journal Card Bg"/>
          <p:cNvSpPr/>
          <p:nvPr/>
        </p:nvSpPr>
        <p:spPr>
          <a:xfrm>
            <a:off x="548640" y="3429000"/>
            <a:ext cx="3931560" cy="11883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Journal Card Bar"/>
          <p:cNvSpPr/>
          <p:nvPr/>
        </p:nvSpPr>
        <p:spPr>
          <a:xfrm>
            <a:off x="548640" y="3429000"/>
            <a:ext cx="91080" cy="1188360"/>
          </a:xfrm>
          <a:prstGeom prst="rect">
            <a:avLst/>
          </a:prstGeom>
          <a:solidFill>
            <a:srgbClr val="7C3A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6" name="Journal Card Title"/>
          <p:cNvSpPr/>
          <p:nvPr/>
        </p:nvSpPr>
        <p:spPr>
          <a:xfrm>
            <a:off x="777240" y="3520440"/>
            <a:ext cx="25599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Journal Notes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Journal New Badge"/>
          <p:cNvSpPr/>
          <p:nvPr/>
        </p:nvSpPr>
        <p:spPr>
          <a:xfrm>
            <a:off x="2103120" y="3566160"/>
            <a:ext cx="365400" cy="22824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00" b="1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NEW</a:t>
            </a:r>
            <a:endParaRPr lang="en-US" sz="9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8" name="Journal Card Body"/>
          <p:cNvSpPr/>
          <p:nvPr/>
        </p:nvSpPr>
        <p:spPr>
          <a:xfrm>
            <a:off x="777240" y="3840480"/>
            <a:ext cx="36115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914400">
              <a:lnSpc>
                <a:spcPct val="125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Prefix with ‘j’: j Good talk with Mom about the trip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25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  <a:ea typeface="Calibri"/>
              </a:rPr>
              <a:t>Combines with Day-End reflections in a dedicated Journal view. Photo attachment and ZIP export supported.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0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0" name="Text 1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Metrics &amp; Charts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Text 2"/>
          <p:cNvSpPr/>
          <p:nvPr/>
        </p:nvSpPr>
        <p:spPr>
          <a:xfrm>
            <a:off x="548640" y="822960"/>
            <a:ext cx="64004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  <a:ea typeface="Calibri"/>
              </a:rPr>
              <a:t>Multiple views reveal different patterns in your data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2" name="Image 0" descr="/mnt/user-data/uploads/metrics.png"/>
          <p:cNvPicPr/>
          <p:nvPr/>
        </p:nvPicPr>
        <p:blipFill>
          <a:blip r:embed="rId1"/>
          <a:srcRect l="-10299" t="0" r="-10299" b="0"/>
          <a:stretch/>
        </p:blipFill>
        <p:spPr>
          <a:xfrm>
            <a:off x="457200" y="1325880"/>
            <a:ext cx="1823760" cy="329148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53" name="Text 3"/>
          <p:cNvSpPr/>
          <p:nvPr/>
        </p:nvSpPr>
        <p:spPr>
          <a:xfrm>
            <a:off x="274320" y="466344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1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7-Day Metrics Grid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4" name="Image 1" descr="/mnt/user-data/uploads/charts.png"/>
          <p:cNvPicPr/>
          <p:nvPr/>
        </p:nvPicPr>
        <p:blipFill>
          <a:blip r:embed="rId2"/>
          <a:srcRect l="-10299" t="0" r="-10299" b="0"/>
          <a:stretch/>
        </p:blipFill>
        <p:spPr>
          <a:xfrm>
            <a:off x="3017520" y="1325880"/>
            <a:ext cx="1823760" cy="3291480"/>
          </a:xfrm>
          <a:prstGeom prst="rect">
            <a:avLst/>
          </a:prstGeom>
          <a:noFill/>
          <a:ln w="0">
            <a:noFill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55" name="Text 4"/>
          <p:cNvSpPr/>
          <p:nvPr/>
        </p:nvSpPr>
        <p:spPr>
          <a:xfrm>
            <a:off x="2834640" y="4663440"/>
            <a:ext cx="22856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1" u="none" strike="noStrike">
                <a:solidFill>
                  <a:srgbClr val="374151"/>
                </a:solidFill>
                <a:effectLst/>
                <a:uFillTx/>
                <a:latin typeface="Calibri"/>
                <a:ea typeface="Calibri"/>
              </a:rPr>
              <a:t>Activity Bar Chart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Shape 5"/>
          <p:cNvSpPr/>
          <p:nvPr/>
        </p:nvSpPr>
        <p:spPr>
          <a:xfrm>
            <a:off x="5760720" y="1325880"/>
            <a:ext cx="3017160" cy="329148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round/>
          </a:ln>
          <a:effectLst>
            <a:outerShdw algn="bl" blurRad="76320" dir="8100000" dist="25455" kx="0" ky="0" rotWithShape="0" sx="100000" sy="100000">
              <a:srgbClr val="000000">
                <a:alpha val="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Text 6"/>
          <p:cNvSpPr/>
          <p:nvPr/>
        </p:nvSpPr>
        <p:spPr>
          <a:xfrm>
            <a:off x="5989320" y="1463040"/>
            <a:ext cx="2559960" cy="29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Calibri"/>
              </a:rPr>
              <a:t>Metrics Grid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Daily rows for mood, energy, sleep, steps, calories, and custom trackers.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Calibri"/>
              </a:rPr>
              <a:t>Charts View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Bar and pie charts show activity distribution over 7 or 21 days.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11827"/>
                </a:solidFill>
                <a:effectLst/>
                <a:uFillTx/>
                <a:latin typeface="Calibri"/>
              </a:rPr>
              <a:t>Extended Views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14-day scrollable metrics and year-long habit views for deep pattern analysis.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trip"/>
          <p:cNvSpPr/>
          <p:nvPr/>
        </p:nvSpPr>
        <p:spPr>
          <a:xfrm>
            <a:off x="0" y="0"/>
            <a:ext cx="9143640" cy="54360"/>
          </a:xfrm>
          <a:prstGeom prst="rect">
            <a:avLst/>
          </a:prstGeom>
          <a:solidFill>
            <a:srgbClr val="2563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9720" rIns="90000" bIns="9720" anchor="t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9" name="Title"/>
          <p:cNvSpPr/>
          <p:nvPr/>
        </p:nvSpPr>
        <p:spPr>
          <a:xfrm>
            <a:off x="548640" y="228600"/>
            <a:ext cx="822924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111827"/>
                </a:solidFill>
                <a:effectLst/>
                <a:uFillTx/>
                <a:latin typeface="Trebuchet MS"/>
                <a:ea typeface="Trebuchet MS"/>
              </a:rPr>
              <a:t>Months at a Glance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Subtitle"/>
          <p:cNvSpPr/>
          <p:nvPr/>
        </p:nvSpPr>
        <p:spPr>
          <a:xfrm>
            <a:off x="548640" y="822960"/>
            <a:ext cx="82292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2563EB"/>
                </a:solidFill>
                <a:effectLst/>
                <a:uFillTx/>
                <a:latin typeface="Calibri"/>
              </a:rPr>
              <a:t>A free, open-source desktop viewer for the long-term patterns the phone can’t fit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Body"/>
          <p:cNvSpPr/>
          <p:nvPr/>
        </p:nvSpPr>
        <p:spPr>
          <a:xfrm>
            <a:off x="548640" y="1188720"/>
            <a:ext cx="8229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374151"/>
                </a:solidFill>
                <a:effectLst/>
                <a:uFillTx/>
                <a:latin typeface="Calibri"/>
              </a:rPr>
              <a:t>Export from the app, open in the viewer, see months — even a full year — on one screen.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MainView" descr="desktop viewer main grid"/>
          <p:cNvPicPr/>
          <p:nvPr/>
        </p:nvPicPr>
        <p:blipFill>
          <a:blip r:embed="rId1"/>
          <a:stretch/>
        </p:blipFill>
        <p:spPr>
          <a:xfrm>
            <a:off x="548640" y="1737360"/>
            <a:ext cx="3885840" cy="2511000"/>
          </a:xfrm>
          <a:prstGeom prst="rect">
            <a:avLst/>
          </a:prstGeom>
          <a:noFill/>
          <a:ln w="9525">
            <a:solidFill>
              <a:srgbClr val="E5E7EB"/>
            </a:solidFill>
            <a:round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63" name="Cap1"/>
          <p:cNvSpPr/>
          <p:nvPr/>
        </p:nvSpPr>
        <p:spPr>
          <a:xfrm>
            <a:off x="548640" y="4297680"/>
            <a:ext cx="38858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Full-grid view across weeks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4" name="TwelveWeek" descr="desktop viewer 12-week energy mood"/>
          <p:cNvPicPr/>
          <p:nvPr/>
        </p:nvPicPr>
        <p:blipFill>
          <a:blip r:embed="rId2"/>
          <a:stretch/>
        </p:blipFill>
        <p:spPr>
          <a:xfrm>
            <a:off x="4709160" y="1737360"/>
            <a:ext cx="3885840" cy="2511000"/>
          </a:xfrm>
          <a:prstGeom prst="rect">
            <a:avLst/>
          </a:prstGeom>
          <a:noFill/>
          <a:ln w="9525">
            <a:solidFill>
              <a:srgbClr val="E5E7EB"/>
            </a:solidFill>
            <a:round/>
          </a:ln>
          <a:effectLst>
            <a:outerShdw algn="bl" blurRad="127080" dir="8100000" dist="37674" kx="0" ky="0" rotWithShape="0" sx="100000" sy="100000">
              <a:srgbClr val="000000">
                <a:alpha val="15000"/>
              </a:srgbClr>
            </a:outerShdw>
          </a:effectLst>
        </p:spPr>
      </p:pic>
      <p:sp>
        <p:nvSpPr>
          <p:cNvPr id="165" name="Cap2"/>
          <p:cNvSpPr/>
          <p:nvPr/>
        </p:nvSpPr>
        <p:spPr>
          <a:xfrm>
            <a:off x="4709160" y="4297680"/>
            <a:ext cx="38858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6B7280"/>
                </a:solidFill>
                <a:effectLst/>
                <a:uFillTx/>
                <a:latin typeface="Calibri"/>
              </a:rPr>
              <a:t>12 weeks of energy and mood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URL"/>
          <p:cNvSpPr/>
          <p:nvPr/>
        </p:nvSpPr>
        <p:spPr>
          <a:xfrm>
            <a:off x="0" y="4663440"/>
            <a:ext cx="9143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2563EB"/>
                </a:solidFill>
                <a:effectLst/>
                <a:uFillTx/>
                <a:latin typeface="Consolas"/>
              </a:rPr>
              <a:t>trilog.app/viewer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LibreOffice/26.2.0.3$MacOSX_AARCH64 LibreOffice_project/afbbd0df0edb6d40b450b0337ac646b0913a760c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2026-02-13T18:41:31Z</dcterms:created>
  <dc:creator>TriLog</dc:creator>
  <dc:description/>
  <dc:language>en-US</dc:language>
  <cp:lastModifiedBy>TriLog</cp:lastModifiedBy>
  <dcterms:modified xsi:type="dcterms:W3CDTF">2026-02-13T18:41:31Z</dcterms:modified>
  <cp:revision>1</cp:revision>
  <dc:subject>PptxGenJS Presentation</dc:subject>
  <dc:title>TriLog - See Your Life at a Glance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On-screen Show (16:9)</vt:lpwstr>
  </property>
  <property fmtid="{D5CDD505-2E9C-101B-9397-08002B2CF9AE}" pid="4" name="Slides">
    <vt:i4>12</vt:i4>
  </property>
</Properties>
</file>