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notesMasterIdLst>
    <p:notesMasterId r:id="rId14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2563EB"/>
          </a:solidFill>
          <a:ln/>
        </p:spPr>
      </p:sp>
      <p:pic>
        <p:nvPicPr>
          <p:cNvPr id="3" name="Image 0" descr="/mnt/user-data/uploads/main-mood-screen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0080" y="457200"/>
            <a:ext cx="1920240" cy="4178808"/>
          </a:xfrm>
          <a:prstGeom prst="rect">
            <a:avLst/>
          </a:prstGeom>
          <a:effectLst>
            <a:outerShdw sx="100000" sy="100000" kx="0" ky="0" algn="bl" rotWithShape="0" blurRad="127000" dist="38100" dir="8100000">
              <a:srgbClr val="000000">
                <a:alpha val="15000"/>
              </a:srgbClr>
            </a:outerShdw>
          </a:effectLst>
        </p:spPr>
      </p:pic>
      <p:sp>
        <p:nvSpPr>
          <p:cNvPr id="4" name="Text 1"/>
          <p:cNvSpPr/>
          <p:nvPr/>
        </p:nvSpPr>
        <p:spPr>
          <a:xfrm>
            <a:off x="3108960" y="822960"/>
            <a:ext cx="54864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400" b="1" dirty="0">
                <a:solidFill>
                  <a:srgbClr val="111827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TriLog</a:t>
            </a:r>
            <a:endParaRPr lang="en-US" sz="5400" dirty="0"/>
          </a:p>
        </p:txBody>
      </p:sp>
      <p:sp>
        <p:nvSpPr>
          <p:cNvPr id="5" name="Text 2"/>
          <p:cNvSpPr/>
          <p:nvPr/>
        </p:nvSpPr>
        <p:spPr>
          <a:xfrm>
            <a:off x="3108960" y="1828800"/>
            <a:ext cx="5486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dirty="0">
                <a:solidFill>
                  <a:srgbClr val="2563E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See Your Life at a Glance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3108960" y="2560320"/>
            <a:ext cx="50292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40000"/>
              </a:lnSpc>
              <a:buNone/>
            </a:pPr>
            <a:r>
              <a:rPr lang="en-US" sz="14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Track mood, energy, and activities in a beautiful visual timeline.</a:t>
            </a:r>
            <a:endParaRPr lang="en-US" sz="1400" dirty="0"/>
          </a:p>
          <a:p>
            <a:pPr indent="0" marL="0">
              <a:lnSpc>
                <a:spcPct val="140000"/>
              </a:lnSpc>
              <a:buNone/>
            </a:pPr>
            <a:r>
              <a:rPr lang="en-US" sz="14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Spot patterns. Build habits. Know yourself better.</a:t>
            </a:r>
            <a:endParaRPr lang="en-US" sz="1400" dirty="0"/>
          </a:p>
        </p:txBody>
      </p:sp>
      <p:sp>
        <p:nvSpPr>
          <p:cNvPr id="7" name="Shape 4"/>
          <p:cNvSpPr/>
          <p:nvPr/>
        </p:nvSpPr>
        <p:spPr>
          <a:xfrm>
            <a:off x="3108960" y="3840480"/>
            <a:ext cx="274320" cy="274320"/>
          </a:xfrm>
          <a:prstGeom prst="ellipse">
            <a:avLst/>
          </a:prstGeom>
          <a:solidFill>
            <a:srgbClr val="DC2626"/>
          </a:solidFill>
          <a:ln/>
        </p:spPr>
      </p:sp>
      <p:sp>
        <p:nvSpPr>
          <p:cNvPr id="8" name="Shape 5"/>
          <p:cNvSpPr/>
          <p:nvPr/>
        </p:nvSpPr>
        <p:spPr>
          <a:xfrm>
            <a:off x="3566160" y="3840480"/>
            <a:ext cx="274320" cy="274320"/>
          </a:xfrm>
          <a:prstGeom prst="ellipse">
            <a:avLst/>
          </a:prstGeom>
          <a:solidFill>
            <a:srgbClr val="EA580C"/>
          </a:solidFill>
          <a:ln/>
        </p:spPr>
      </p:sp>
      <p:sp>
        <p:nvSpPr>
          <p:cNvPr id="9" name="Shape 6"/>
          <p:cNvSpPr/>
          <p:nvPr/>
        </p:nvSpPr>
        <p:spPr>
          <a:xfrm>
            <a:off x="4023360" y="3840480"/>
            <a:ext cx="274320" cy="274320"/>
          </a:xfrm>
          <a:prstGeom prst="ellipse">
            <a:avLst/>
          </a:prstGeom>
          <a:solidFill>
            <a:srgbClr val="3B82F6"/>
          </a:solidFill>
          <a:ln/>
        </p:spPr>
      </p:sp>
      <p:sp>
        <p:nvSpPr>
          <p:cNvPr id="10" name="Shape 7"/>
          <p:cNvSpPr/>
          <p:nvPr/>
        </p:nvSpPr>
        <p:spPr>
          <a:xfrm>
            <a:off x="4480560" y="3840480"/>
            <a:ext cx="274320" cy="274320"/>
          </a:xfrm>
          <a:prstGeom prst="ellipse">
            <a:avLst/>
          </a:prstGeom>
          <a:solidFill>
            <a:srgbClr val="9CA3AF"/>
          </a:solidFill>
          <a:ln/>
        </p:spPr>
      </p:sp>
      <p:sp>
        <p:nvSpPr>
          <p:cNvPr id="11" name="Shape 8"/>
          <p:cNvSpPr/>
          <p:nvPr/>
        </p:nvSpPr>
        <p:spPr>
          <a:xfrm>
            <a:off x="4937760" y="3840480"/>
            <a:ext cx="274320" cy="274320"/>
          </a:xfrm>
          <a:prstGeom prst="ellipse">
            <a:avLst/>
          </a:prstGeom>
          <a:solidFill>
            <a:srgbClr val="16A34A"/>
          </a:solidFill>
          <a:ln/>
        </p:spPr>
      </p:sp>
      <p:sp>
        <p:nvSpPr>
          <p:cNvPr id="12" name="Text 9"/>
          <p:cNvSpPr/>
          <p:nvPr/>
        </p:nvSpPr>
        <p:spPr>
          <a:xfrm>
            <a:off x="3108960" y="4160520"/>
            <a:ext cx="2286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Mood</a:t>
            </a:r>
            <a:endParaRPr lang="en-US" sz="1000" dirty="0"/>
          </a:p>
        </p:txBody>
      </p:sp>
      <p:sp>
        <p:nvSpPr>
          <p:cNvPr id="13" name="Shape 10"/>
          <p:cNvSpPr/>
          <p:nvPr/>
        </p:nvSpPr>
        <p:spPr>
          <a:xfrm>
            <a:off x="5303520" y="3840480"/>
            <a:ext cx="274320" cy="274320"/>
          </a:xfrm>
          <a:prstGeom prst="ellipse">
            <a:avLst/>
          </a:prstGeom>
          <a:solidFill>
            <a:srgbClr val="7F1D1D"/>
          </a:solidFill>
          <a:ln/>
        </p:spPr>
      </p:sp>
      <p:sp>
        <p:nvSpPr>
          <p:cNvPr id="14" name="Shape 11"/>
          <p:cNvSpPr/>
          <p:nvPr/>
        </p:nvSpPr>
        <p:spPr>
          <a:xfrm>
            <a:off x="5760720" y="3840480"/>
            <a:ext cx="274320" cy="274320"/>
          </a:xfrm>
          <a:prstGeom prst="ellipse">
            <a:avLst/>
          </a:prstGeom>
          <a:solidFill>
            <a:srgbClr val="DC2626"/>
          </a:solidFill>
          <a:ln/>
        </p:spPr>
      </p:sp>
      <p:sp>
        <p:nvSpPr>
          <p:cNvPr id="15" name="Shape 12"/>
          <p:cNvSpPr/>
          <p:nvPr/>
        </p:nvSpPr>
        <p:spPr>
          <a:xfrm>
            <a:off x="6217920" y="3840480"/>
            <a:ext cx="274320" cy="274320"/>
          </a:xfrm>
          <a:prstGeom prst="ellipse">
            <a:avLst/>
          </a:prstGeom>
          <a:solidFill>
            <a:srgbClr val="EA580C"/>
          </a:solidFill>
          <a:ln/>
        </p:spPr>
      </p:sp>
      <p:sp>
        <p:nvSpPr>
          <p:cNvPr id="16" name="Shape 13"/>
          <p:cNvSpPr/>
          <p:nvPr/>
        </p:nvSpPr>
        <p:spPr>
          <a:xfrm>
            <a:off x="6675120" y="3840480"/>
            <a:ext cx="274320" cy="274320"/>
          </a:xfrm>
          <a:prstGeom prst="ellipse">
            <a:avLst/>
          </a:prstGeom>
          <a:solidFill>
            <a:srgbClr val="CA8A04"/>
          </a:solidFill>
          <a:ln/>
        </p:spPr>
      </p:sp>
      <p:sp>
        <p:nvSpPr>
          <p:cNvPr id="17" name="Shape 14"/>
          <p:cNvSpPr/>
          <p:nvPr/>
        </p:nvSpPr>
        <p:spPr>
          <a:xfrm>
            <a:off x="7132320" y="3840480"/>
            <a:ext cx="274320" cy="274320"/>
          </a:xfrm>
          <a:prstGeom prst="ellipse">
            <a:avLst/>
          </a:prstGeom>
          <a:solidFill>
            <a:srgbClr val="EAB308"/>
          </a:solidFill>
          <a:ln/>
        </p:spPr>
      </p:sp>
      <p:sp>
        <p:nvSpPr>
          <p:cNvPr id="18" name="Text 15"/>
          <p:cNvSpPr/>
          <p:nvPr/>
        </p:nvSpPr>
        <p:spPr>
          <a:xfrm>
            <a:off x="5303520" y="4160520"/>
            <a:ext cx="2286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Energy</a:t>
            </a:r>
            <a:endParaRPr lang="en-US" sz="1000" dirty="0"/>
          </a:p>
        </p:txBody>
      </p:sp>
      <p:sp>
        <p:nvSpPr>
          <p:cNvPr id="19" name="Text 16"/>
          <p:cNvSpPr/>
          <p:nvPr/>
        </p:nvSpPr>
        <p:spPr>
          <a:xfrm>
            <a:off x="0" y="4709160"/>
            <a:ext cx="91440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9CA3A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Available on iOS  •  Free with optional Pro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CA8A04"/>
          </a:solidFill>
          <a:ln/>
        </p:spPr>
      </p:sp>
      <p:sp>
        <p:nvSpPr>
          <p:cNvPr id="3" name="Text 1"/>
          <p:cNvSpPr/>
          <p:nvPr/>
        </p:nvSpPr>
        <p:spPr>
          <a:xfrm>
            <a:off x="548640" y="228600"/>
            <a:ext cx="54864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600" b="1" dirty="0">
                <a:solidFill>
                  <a:srgbClr val="111827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Pro Features</a:t>
            </a:r>
            <a:endParaRPr lang="en-US" sz="3600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31920" y="320040"/>
            <a:ext cx="365760" cy="36576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548640" y="822960"/>
            <a:ext cx="5486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2563E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free version is complete. Pro adds power features for dedicated trackers.</a:t>
            </a:r>
            <a:endParaRPr lang="en-US" sz="1300" dirty="0"/>
          </a:p>
        </p:txBody>
      </p:sp>
      <p:pic>
        <p:nvPicPr>
          <p:cNvPr id="6" name="Image 1" descr="/mnt/user-data/uploads/pomodoro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632204" cy="3551987"/>
          </a:xfrm>
          <a:prstGeom prst="rect">
            <a:avLst/>
          </a:prstGeom>
          <a:effectLst>
            <a:outerShdw sx="100000" sy="100000" kx="0" ky="0" algn="bl" rotWithShape="0" blurRad="127000" dist="38100" dir="8100000">
              <a:srgbClr val="000000">
                <a:alpha val="15000"/>
              </a:srgbClr>
            </a:outerShdw>
          </a:effectLst>
        </p:spPr>
      </p:pic>
      <p:sp>
        <p:nvSpPr>
          <p:cNvPr id="7" name="Text 3"/>
          <p:cNvSpPr/>
          <p:nvPr/>
        </p:nvSpPr>
        <p:spPr>
          <a:xfrm>
            <a:off x="274320" y="4663440"/>
            <a:ext cx="21031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Pomodoro Timer</a:t>
            </a:r>
            <a:endParaRPr lang="en-US" sz="1000" dirty="0"/>
          </a:p>
        </p:txBody>
      </p:sp>
      <p:sp>
        <p:nvSpPr>
          <p:cNvPr id="8" name="Shape 4"/>
          <p:cNvSpPr/>
          <p:nvPr/>
        </p:nvSpPr>
        <p:spPr>
          <a:xfrm>
            <a:off x="2926080" y="1371600"/>
            <a:ext cx="3291840" cy="777240"/>
          </a:xfrm>
          <a:prstGeom prst="rect">
            <a:avLst/>
          </a:prstGeom>
          <a:solidFill>
            <a:srgbClr val="F4F6F8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76200" dist="25400" dir="8100000">
              <a:srgbClr val="000000">
                <a:alpha val="8000"/>
              </a:srgbClr>
            </a:outerShdw>
          </a:effectLst>
        </p:spPr>
      </p:sp>
      <p:sp>
        <p:nvSpPr>
          <p:cNvPr id="9" name="Shape 5"/>
          <p:cNvSpPr/>
          <p:nvPr/>
        </p:nvSpPr>
        <p:spPr>
          <a:xfrm>
            <a:off x="2926080" y="1371600"/>
            <a:ext cx="54864" cy="777240"/>
          </a:xfrm>
          <a:prstGeom prst="rect">
            <a:avLst/>
          </a:prstGeom>
          <a:solidFill>
            <a:srgbClr val="DC2626"/>
          </a:solidFill>
          <a:ln/>
        </p:spPr>
      </p:sp>
      <p:pic>
        <p:nvPicPr>
          <p:cNvPr id="10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4680" y="1536192"/>
            <a:ext cx="274320" cy="274320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3566160" y="1417320"/>
            <a:ext cx="2377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11827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Pomodoro Timer</a:t>
            </a:r>
            <a:endParaRPr lang="en-US" sz="1300" dirty="0"/>
          </a:p>
        </p:txBody>
      </p:sp>
      <p:sp>
        <p:nvSpPr>
          <p:cNvPr id="12" name="Text 7"/>
          <p:cNvSpPr/>
          <p:nvPr/>
        </p:nvSpPr>
        <p:spPr>
          <a:xfrm>
            <a:off x="3566160" y="1691640"/>
            <a:ext cx="24688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0000"/>
              </a:lnSpc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25-min focus sessions with short/long breaks. Tracks sessions and integrates with your timeline.</a:t>
            </a:r>
            <a:endParaRPr lang="en-US" sz="1000" dirty="0"/>
          </a:p>
        </p:txBody>
      </p:sp>
      <p:sp>
        <p:nvSpPr>
          <p:cNvPr id="13" name="Shape 8"/>
          <p:cNvSpPr/>
          <p:nvPr/>
        </p:nvSpPr>
        <p:spPr>
          <a:xfrm>
            <a:off x="2926080" y="2286000"/>
            <a:ext cx="3291840" cy="777240"/>
          </a:xfrm>
          <a:prstGeom prst="rect">
            <a:avLst/>
          </a:prstGeom>
          <a:solidFill>
            <a:srgbClr val="F4F6F8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76200" dist="25400" dir="8100000">
              <a:srgbClr val="000000">
                <a:alpha val="8000"/>
              </a:srgbClr>
            </a:outerShdw>
          </a:effectLst>
        </p:spPr>
      </p:sp>
      <p:sp>
        <p:nvSpPr>
          <p:cNvPr id="14" name="Shape 9"/>
          <p:cNvSpPr/>
          <p:nvPr/>
        </p:nvSpPr>
        <p:spPr>
          <a:xfrm>
            <a:off x="2926080" y="2286000"/>
            <a:ext cx="54864" cy="777240"/>
          </a:xfrm>
          <a:prstGeom prst="rect">
            <a:avLst/>
          </a:prstGeom>
          <a:solidFill>
            <a:srgbClr val="9333EA"/>
          </a:solidFill>
          <a:ln/>
        </p:spPr>
      </p:sp>
      <p:pic>
        <p:nvPicPr>
          <p:cNvPr id="1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4680" y="2450592"/>
            <a:ext cx="274320" cy="274320"/>
          </a:xfrm>
          <a:prstGeom prst="rect">
            <a:avLst/>
          </a:prstGeom>
        </p:spPr>
      </p:pic>
      <p:sp>
        <p:nvSpPr>
          <p:cNvPr id="16" name="Text 10"/>
          <p:cNvSpPr/>
          <p:nvPr/>
        </p:nvSpPr>
        <p:spPr>
          <a:xfrm>
            <a:off x="3566160" y="2331720"/>
            <a:ext cx="2377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11827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Custom Trackers</a:t>
            </a:r>
            <a:endParaRPr lang="en-US" sz="1300" dirty="0"/>
          </a:p>
        </p:txBody>
      </p:sp>
      <p:sp>
        <p:nvSpPr>
          <p:cNvPr id="17" name="Text 11"/>
          <p:cNvSpPr/>
          <p:nvPr/>
        </p:nvSpPr>
        <p:spPr>
          <a:xfrm>
            <a:off x="3566160" y="2606040"/>
            <a:ext cx="24688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0000"/>
              </a:lnSpc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Track anything: water intake, medication, pain levels, coffee. Types: text, count, sum, traffic light.</a:t>
            </a:r>
            <a:endParaRPr lang="en-US" sz="1000" dirty="0"/>
          </a:p>
        </p:txBody>
      </p:sp>
      <p:sp>
        <p:nvSpPr>
          <p:cNvPr id="18" name="Shape 12"/>
          <p:cNvSpPr/>
          <p:nvPr/>
        </p:nvSpPr>
        <p:spPr>
          <a:xfrm>
            <a:off x="2926080" y="3200400"/>
            <a:ext cx="3291840" cy="777240"/>
          </a:xfrm>
          <a:prstGeom prst="rect">
            <a:avLst/>
          </a:prstGeom>
          <a:solidFill>
            <a:srgbClr val="F4F6F8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76200" dist="25400" dir="8100000">
              <a:srgbClr val="000000">
                <a:alpha val="8000"/>
              </a:srgbClr>
            </a:outerShdw>
          </a:effectLst>
        </p:spPr>
      </p:sp>
      <p:sp>
        <p:nvSpPr>
          <p:cNvPr id="19" name="Shape 13"/>
          <p:cNvSpPr/>
          <p:nvPr/>
        </p:nvSpPr>
        <p:spPr>
          <a:xfrm>
            <a:off x="2926080" y="3200400"/>
            <a:ext cx="54864" cy="777240"/>
          </a:xfrm>
          <a:prstGeom prst="rect">
            <a:avLst/>
          </a:prstGeom>
          <a:solidFill>
            <a:srgbClr val="16A34A"/>
          </a:solidFill>
          <a:ln/>
        </p:spPr>
      </p:sp>
      <p:pic>
        <p:nvPicPr>
          <p:cNvPr id="20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4680" y="3364992"/>
            <a:ext cx="274320" cy="274320"/>
          </a:xfrm>
          <a:prstGeom prst="rect">
            <a:avLst/>
          </a:prstGeom>
        </p:spPr>
      </p:pic>
      <p:sp>
        <p:nvSpPr>
          <p:cNvPr id="21" name="Text 14"/>
          <p:cNvSpPr/>
          <p:nvPr/>
        </p:nvSpPr>
        <p:spPr>
          <a:xfrm>
            <a:off x="3566160" y="3246120"/>
            <a:ext cx="2377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11827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Quick Track</a:t>
            </a:r>
            <a:endParaRPr lang="en-US" sz="1300" dirty="0"/>
          </a:p>
        </p:txBody>
      </p:sp>
      <p:sp>
        <p:nvSpPr>
          <p:cNvPr id="22" name="Text 15"/>
          <p:cNvSpPr/>
          <p:nvPr/>
        </p:nvSpPr>
        <p:spPr>
          <a:xfrm>
            <a:off x="3566160" y="3520440"/>
            <a:ext cx="24688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0000"/>
              </a:lnSpc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Rapid one-tap logging without opening the full entry modal. Perfect with Polling.</a:t>
            </a:r>
            <a:endParaRPr lang="en-US" sz="1000" dirty="0"/>
          </a:p>
        </p:txBody>
      </p:sp>
      <p:sp>
        <p:nvSpPr>
          <p:cNvPr id="23" name="Shape 16"/>
          <p:cNvSpPr/>
          <p:nvPr/>
        </p:nvSpPr>
        <p:spPr>
          <a:xfrm>
            <a:off x="2926080" y="4114800"/>
            <a:ext cx="3291840" cy="777240"/>
          </a:xfrm>
          <a:prstGeom prst="rect">
            <a:avLst/>
          </a:prstGeom>
          <a:solidFill>
            <a:srgbClr val="F4F6F8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76200" dist="25400" dir="8100000">
              <a:srgbClr val="000000">
                <a:alpha val="8000"/>
              </a:srgbClr>
            </a:outerShdw>
          </a:effectLst>
        </p:spPr>
      </p:sp>
      <p:sp>
        <p:nvSpPr>
          <p:cNvPr id="24" name="Shape 17"/>
          <p:cNvSpPr/>
          <p:nvPr/>
        </p:nvSpPr>
        <p:spPr>
          <a:xfrm>
            <a:off x="2926080" y="4114800"/>
            <a:ext cx="54864" cy="777240"/>
          </a:xfrm>
          <a:prstGeom prst="rect">
            <a:avLst/>
          </a:prstGeom>
          <a:solidFill>
            <a:srgbClr val="CA8A04"/>
          </a:solidFill>
          <a:ln/>
        </p:spPr>
      </p:sp>
      <p:pic>
        <p:nvPicPr>
          <p:cNvPr id="25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4680" y="4279392"/>
            <a:ext cx="274320" cy="274320"/>
          </a:xfrm>
          <a:prstGeom prst="rect">
            <a:avLst/>
          </a:prstGeom>
        </p:spPr>
      </p:pic>
      <p:sp>
        <p:nvSpPr>
          <p:cNvPr id="26" name="Text 18"/>
          <p:cNvSpPr/>
          <p:nvPr/>
        </p:nvSpPr>
        <p:spPr>
          <a:xfrm>
            <a:off x="3566160" y="4160520"/>
            <a:ext cx="2377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11827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Morning Routine</a:t>
            </a:r>
            <a:endParaRPr lang="en-US" sz="1300" dirty="0"/>
          </a:p>
        </p:txBody>
      </p:sp>
      <p:sp>
        <p:nvSpPr>
          <p:cNvPr id="27" name="Text 19"/>
          <p:cNvSpPr/>
          <p:nvPr/>
        </p:nvSpPr>
        <p:spPr>
          <a:xfrm>
            <a:off x="3566160" y="4434840"/>
            <a:ext cx="24688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0000"/>
              </a:lnSpc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Customizable checklist in Day Launch. Markdown-based, resets daily.</a:t>
            </a:r>
            <a:endParaRPr lang="en-US" sz="1000" dirty="0"/>
          </a:p>
        </p:txBody>
      </p:sp>
      <p:pic>
        <p:nvPicPr>
          <p:cNvPr id="28" name="Image 6" descr="/mnt/user-data/uploads/mood-entries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5120" y="1371600"/>
            <a:ext cx="1632204" cy="3551987"/>
          </a:xfrm>
          <a:prstGeom prst="rect">
            <a:avLst/>
          </a:prstGeom>
          <a:effectLst>
            <a:outerShdw sx="100000" sy="100000" kx="0" ky="0" algn="bl" rotWithShape="0" blurRad="127000" dist="38100" dir="8100000">
              <a:srgbClr val="000000">
                <a:alpha val="15000"/>
              </a:srgbClr>
            </a:outerShdw>
          </a:effectLst>
        </p:spPr>
      </p:pic>
      <p:sp>
        <p:nvSpPr>
          <p:cNvPr id="29" name="Text 20"/>
          <p:cNvSpPr/>
          <p:nvPr/>
        </p:nvSpPr>
        <p:spPr>
          <a:xfrm>
            <a:off x="6492240" y="4663440"/>
            <a:ext cx="21031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Entry History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2563EB"/>
          </a:solidFill>
          <a:ln/>
        </p:spPr>
      </p:sp>
      <p:sp>
        <p:nvSpPr>
          <p:cNvPr id="3" name="Text 1"/>
          <p:cNvSpPr/>
          <p:nvPr/>
        </p:nvSpPr>
        <p:spPr>
          <a:xfrm>
            <a:off x="548640" y="228600"/>
            <a:ext cx="82296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600" b="1" dirty="0">
                <a:solidFill>
                  <a:srgbClr val="111827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Your App, Your Way</a:t>
            </a:r>
            <a:endParaRPr lang="en-US" sz="3600" dirty="0"/>
          </a:p>
        </p:txBody>
      </p:sp>
      <p:sp>
        <p:nvSpPr>
          <p:cNvPr id="4" name="Text 2"/>
          <p:cNvSpPr/>
          <p:nvPr/>
        </p:nvSpPr>
        <p:spPr>
          <a:xfrm>
            <a:off x="548640" y="822960"/>
            <a:ext cx="5486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2563E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Extensive settings let you show exactly what matters to you</a:t>
            </a:r>
            <a:endParaRPr lang="en-US" sz="1300" dirty="0"/>
          </a:p>
        </p:txBody>
      </p:sp>
      <p:pic>
        <p:nvPicPr>
          <p:cNvPr id="5" name="Image 0" descr="/mnt/user-data/uploads/settings-appearance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371600"/>
            <a:ext cx="1632204" cy="3551987"/>
          </a:xfrm>
          <a:prstGeom prst="rect">
            <a:avLst/>
          </a:prstGeom>
          <a:effectLst>
            <a:outerShdw sx="100000" sy="100000" kx="0" ky="0" algn="bl" rotWithShape="0" blurRad="127000" dist="38100" dir="8100000">
              <a:srgbClr val="000000">
                <a:alpha val="15000"/>
              </a:srgbClr>
            </a:outerShdw>
          </a:effectLst>
        </p:spPr>
      </p:pic>
      <p:sp>
        <p:nvSpPr>
          <p:cNvPr id="6" name="Text 3"/>
          <p:cNvSpPr/>
          <p:nvPr/>
        </p:nvSpPr>
        <p:spPr>
          <a:xfrm>
            <a:off x="274320" y="4663440"/>
            <a:ext cx="21031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Appearance Settings</a:t>
            </a:r>
            <a:endParaRPr lang="en-US" sz="1000" dirty="0"/>
          </a:p>
        </p:txBody>
      </p:sp>
      <p:sp>
        <p:nvSpPr>
          <p:cNvPr id="7" name="Shape 4"/>
          <p:cNvSpPr/>
          <p:nvPr/>
        </p:nvSpPr>
        <p:spPr>
          <a:xfrm>
            <a:off x="2450592" y="1353312"/>
            <a:ext cx="1668780" cy="3588563"/>
          </a:xfrm>
          <a:prstGeom prst="rect">
            <a:avLst/>
          </a:prstGeom>
          <a:solidFill>
            <a:srgbClr val="FFFFFF"/>
          </a:solidFill>
          <a:ln w="15240">
            <a:solidFill>
              <a:srgbClr val="D1D5DB"/>
            </a:solidFill>
            <a:prstDash val="solid"/>
          </a:ln>
          <a:effectLst>
            <a:outerShdw sx="100000" sy="100000" kx="0" ky="0" algn="bl" rotWithShape="0" blurRad="127000" dist="38100" dir="8100000">
              <a:srgbClr val="000000">
                <a:alpha val="15000"/>
              </a:srgbClr>
            </a:outerShdw>
          </a:effectLst>
        </p:spPr>
      </p:sp>
      <p:pic>
        <p:nvPicPr>
          <p:cNvPr id="8" name="Image 1" descr="/mnt/user-data/uploads/light-theme-settings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880" y="1371600"/>
            <a:ext cx="1632204" cy="3551987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2286000" y="4663440"/>
            <a:ext cx="21031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Light Theme Settings</a:t>
            </a:r>
            <a:endParaRPr lang="en-US" sz="1000" dirty="0"/>
          </a:p>
        </p:txBody>
      </p:sp>
      <p:sp>
        <p:nvSpPr>
          <p:cNvPr id="10" name="Shape 6"/>
          <p:cNvSpPr/>
          <p:nvPr/>
        </p:nvSpPr>
        <p:spPr>
          <a:xfrm>
            <a:off x="4846320" y="1371600"/>
            <a:ext cx="3931920" cy="594360"/>
          </a:xfrm>
          <a:prstGeom prst="rect">
            <a:avLst/>
          </a:prstGeom>
          <a:solidFill>
            <a:srgbClr val="F4F6F8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76200" dist="25400" dir="8100000">
              <a:srgbClr val="000000">
                <a:alpha val="8000"/>
              </a:srgbClr>
            </a:outerShdw>
          </a:effectLst>
        </p:spPr>
      </p:sp>
      <p:sp>
        <p:nvSpPr>
          <p:cNvPr id="11" name="Shape 7"/>
          <p:cNvSpPr/>
          <p:nvPr/>
        </p:nvSpPr>
        <p:spPr>
          <a:xfrm>
            <a:off x="4846320" y="1371600"/>
            <a:ext cx="54864" cy="594360"/>
          </a:xfrm>
          <a:prstGeom prst="rect">
            <a:avLst/>
          </a:prstGeom>
          <a:solidFill>
            <a:srgbClr val="2563EB"/>
          </a:solidFill>
          <a:ln/>
        </p:spPr>
      </p:sp>
      <p:sp>
        <p:nvSpPr>
          <p:cNvPr id="12" name="Text 8"/>
          <p:cNvSpPr/>
          <p:nvPr/>
        </p:nvSpPr>
        <p:spPr>
          <a:xfrm>
            <a:off x="5074920" y="1399032"/>
            <a:ext cx="34747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11827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Display Toggles</a:t>
            </a:r>
            <a:endParaRPr lang="en-US" sz="1300" dirty="0"/>
          </a:p>
        </p:txBody>
      </p:sp>
      <p:sp>
        <p:nvSpPr>
          <p:cNvPr id="13" name="Text 9"/>
          <p:cNvSpPr/>
          <p:nvPr/>
        </p:nvSpPr>
        <p:spPr>
          <a:xfrm>
            <a:off x="5074920" y="1664208"/>
            <a:ext cx="34747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Calories, Steps, Moon Phases, Weather, Cycles, Mood Icons, View Dots</a:t>
            </a:r>
            <a:endParaRPr lang="en-US" sz="1050" dirty="0"/>
          </a:p>
        </p:txBody>
      </p:sp>
      <p:sp>
        <p:nvSpPr>
          <p:cNvPr id="14" name="Shape 10"/>
          <p:cNvSpPr/>
          <p:nvPr/>
        </p:nvSpPr>
        <p:spPr>
          <a:xfrm>
            <a:off x="4846320" y="2057400"/>
            <a:ext cx="3931920" cy="594360"/>
          </a:xfrm>
          <a:prstGeom prst="rect">
            <a:avLst/>
          </a:prstGeom>
          <a:solidFill>
            <a:srgbClr val="F4F6F8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76200" dist="25400" dir="8100000">
              <a:srgbClr val="000000">
                <a:alpha val="8000"/>
              </a:srgbClr>
            </a:outerShdw>
          </a:effectLst>
        </p:spPr>
      </p:sp>
      <p:sp>
        <p:nvSpPr>
          <p:cNvPr id="15" name="Shape 11"/>
          <p:cNvSpPr/>
          <p:nvPr/>
        </p:nvSpPr>
        <p:spPr>
          <a:xfrm>
            <a:off x="4846320" y="2057400"/>
            <a:ext cx="54864" cy="594360"/>
          </a:xfrm>
          <a:prstGeom prst="rect">
            <a:avLst/>
          </a:prstGeom>
          <a:solidFill>
            <a:srgbClr val="9333EA"/>
          </a:solidFill>
          <a:ln/>
        </p:spPr>
      </p:sp>
      <p:sp>
        <p:nvSpPr>
          <p:cNvPr id="16" name="Text 12"/>
          <p:cNvSpPr/>
          <p:nvPr/>
        </p:nvSpPr>
        <p:spPr>
          <a:xfrm>
            <a:off x="5074920" y="2084832"/>
            <a:ext cx="34747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11827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Theme</a:t>
            </a:r>
            <a:endParaRPr lang="en-US" sz="1300" dirty="0"/>
          </a:p>
        </p:txBody>
      </p:sp>
      <p:sp>
        <p:nvSpPr>
          <p:cNvPr id="17" name="Text 13"/>
          <p:cNvSpPr/>
          <p:nvPr/>
        </p:nvSpPr>
        <p:spPr>
          <a:xfrm>
            <a:off x="5074920" y="2350008"/>
            <a:ext cx="34747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Light, Dark, or follow System preference</a:t>
            </a:r>
            <a:endParaRPr lang="en-US" sz="1050" dirty="0"/>
          </a:p>
        </p:txBody>
      </p:sp>
      <p:sp>
        <p:nvSpPr>
          <p:cNvPr id="18" name="Shape 14"/>
          <p:cNvSpPr/>
          <p:nvPr/>
        </p:nvSpPr>
        <p:spPr>
          <a:xfrm>
            <a:off x="4846320" y="2743200"/>
            <a:ext cx="3931920" cy="594360"/>
          </a:xfrm>
          <a:prstGeom prst="rect">
            <a:avLst/>
          </a:prstGeom>
          <a:solidFill>
            <a:srgbClr val="F4F6F8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76200" dist="25400" dir="8100000">
              <a:srgbClr val="000000">
                <a:alpha val="8000"/>
              </a:srgbClr>
            </a:outerShdw>
          </a:effectLst>
        </p:spPr>
      </p:sp>
      <p:sp>
        <p:nvSpPr>
          <p:cNvPr id="19" name="Shape 15"/>
          <p:cNvSpPr/>
          <p:nvPr/>
        </p:nvSpPr>
        <p:spPr>
          <a:xfrm>
            <a:off x="4846320" y="2743200"/>
            <a:ext cx="54864" cy="594360"/>
          </a:xfrm>
          <a:prstGeom prst="rect">
            <a:avLst/>
          </a:prstGeom>
          <a:solidFill>
            <a:srgbClr val="16A34A"/>
          </a:solidFill>
          <a:ln/>
        </p:spPr>
      </p:sp>
      <p:sp>
        <p:nvSpPr>
          <p:cNvPr id="20" name="Text 16"/>
          <p:cNvSpPr/>
          <p:nvPr/>
        </p:nvSpPr>
        <p:spPr>
          <a:xfrm>
            <a:off x="5074920" y="2770632"/>
            <a:ext cx="34747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11827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Backup &amp; Restore</a:t>
            </a:r>
            <a:endParaRPr lang="en-US" sz="1300" dirty="0"/>
          </a:p>
        </p:txBody>
      </p:sp>
      <p:sp>
        <p:nvSpPr>
          <p:cNvPr id="21" name="Text 17"/>
          <p:cNvSpPr/>
          <p:nvPr/>
        </p:nvSpPr>
        <p:spPr>
          <a:xfrm>
            <a:off x="5074920" y="3035808"/>
            <a:ext cx="34747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iCloud auto-sync, database export, Google Sheets export</a:t>
            </a:r>
            <a:endParaRPr lang="en-US" sz="1050" dirty="0"/>
          </a:p>
        </p:txBody>
      </p:sp>
      <p:sp>
        <p:nvSpPr>
          <p:cNvPr id="22" name="Shape 18"/>
          <p:cNvSpPr/>
          <p:nvPr/>
        </p:nvSpPr>
        <p:spPr>
          <a:xfrm>
            <a:off x="4846320" y="3429000"/>
            <a:ext cx="3931920" cy="594360"/>
          </a:xfrm>
          <a:prstGeom prst="rect">
            <a:avLst/>
          </a:prstGeom>
          <a:solidFill>
            <a:srgbClr val="F4F6F8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76200" dist="25400" dir="8100000">
              <a:srgbClr val="000000">
                <a:alpha val="8000"/>
              </a:srgbClr>
            </a:outerShdw>
          </a:effectLst>
        </p:spPr>
      </p:sp>
      <p:sp>
        <p:nvSpPr>
          <p:cNvPr id="23" name="Shape 19"/>
          <p:cNvSpPr/>
          <p:nvPr/>
        </p:nvSpPr>
        <p:spPr>
          <a:xfrm>
            <a:off x="4846320" y="3429000"/>
            <a:ext cx="54864" cy="594360"/>
          </a:xfrm>
          <a:prstGeom prst="rect">
            <a:avLst/>
          </a:prstGeom>
          <a:solidFill>
            <a:srgbClr val="EA580C"/>
          </a:solidFill>
          <a:ln/>
        </p:spPr>
      </p:sp>
      <p:sp>
        <p:nvSpPr>
          <p:cNvPr id="24" name="Text 20"/>
          <p:cNvSpPr/>
          <p:nvPr/>
        </p:nvSpPr>
        <p:spPr>
          <a:xfrm>
            <a:off x="5074920" y="3456432"/>
            <a:ext cx="34747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11827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View Management</a:t>
            </a:r>
            <a:endParaRPr lang="en-US" sz="1300" dirty="0"/>
          </a:p>
        </p:txBody>
      </p:sp>
      <p:sp>
        <p:nvSpPr>
          <p:cNvPr id="25" name="Text 21"/>
          <p:cNvSpPr/>
          <p:nvPr/>
        </p:nvSpPr>
        <p:spPr>
          <a:xfrm>
            <a:off x="5074920" y="3721608"/>
            <a:ext cx="34747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Show/hide Trackers and Habits grids, customize Metrics rows</a:t>
            </a:r>
            <a:endParaRPr lang="en-US" sz="1050" dirty="0"/>
          </a:p>
        </p:txBody>
      </p:sp>
      <p:sp>
        <p:nvSpPr>
          <p:cNvPr id="26" name="Shape 22"/>
          <p:cNvSpPr/>
          <p:nvPr/>
        </p:nvSpPr>
        <p:spPr>
          <a:xfrm>
            <a:off x="4846320" y="4114800"/>
            <a:ext cx="3931920" cy="594360"/>
          </a:xfrm>
          <a:prstGeom prst="rect">
            <a:avLst/>
          </a:prstGeom>
          <a:solidFill>
            <a:srgbClr val="F4F6F8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76200" dist="25400" dir="8100000">
              <a:srgbClr val="000000">
                <a:alpha val="8000"/>
              </a:srgbClr>
            </a:outerShdw>
          </a:effectLst>
        </p:spPr>
      </p:sp>
      <p:sp>
        <p:nvSpPr>
          <p:cNvPr id="27" name="Shape 23"/>
          <p:cNvSpPr/>
          <p:nvPr/>
        </p:nvSpPr>
        <p:spPr>
          <a:xfrm>
            <a:off x="4846320" y="4114800"/>
            <a:ext cx="54864" cy="594360"/>
          </a:xfrm>
          <a:prstGeom prst="rect">
            <a:avLst/>
          </a:prstGeom>
          <a:solidFill>
            <a:srgbClr val="DC2626"/>
          </a:solidFill>
          <a:ln/>
        </p:spPr>
      </p:sp>
      <p:sp>
        <p:nvSpPr>
          <p:cNvPr id="28" name="Text 24"/>
          <p:cNvSpPr/>
          <p:nvPr/>
        </p:nvSpPr>
        <p:spPr>
          <a:xfrm>
            <a:off x="5074920" y="4142232"/>
            <a:ext cx="34747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11827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Privacy First</a:t>
            </a:r>
            <a:endParaRPr lang="en-US" sz="1300" dirty="0"/>
          </a:p>
        </p:txBody>
      </p:sp>
      <p:sp>
        <p:nvSpPr>
          <p:cNvPr id="29" name="Text 25"/>
          <p:cNvSpPr/>
          <p:nvPr/>
        </p:nvSpPr>
        <p:spPr>
          <a:xfrm>
            <a:off x="5074920" y="4407408"/>
            <a:ext cx="34747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data stored locally on device. Your data is yours alone.</a:t>
            </a:r>
            <a:endParaRPr lang="en-US" sz="10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2563EB"/>
          </a:solidFill>
          <a:ln/>
        </p:spPr>
      </p:sp>
      <p:sp>
        <p:nvSpPr>
          <p:cNvPr id="3" name="Text 1"/>
          <p:cNvSpPr/>
          <p:nvPr/>
        </p:nvSpPr>
        <p:spPr>
          <a:xfrm>
            <a:off x="548640" y="274320"/>
            <a:ext cx="82296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111827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The Longer You Track, The More You See</a:t>
            </a:r>
            <a:endParaRPr lang="en-US" sz="3200" dirty="0"/>
          </a:p>
        </p:txBody>
      </p:sp>
      <p:sp>
        <p:nvSpPr>
          <p:cNvPr id="4" name="Shape 2"/>
          <p:cNvSpPr/>
          <p:nvPr/>
        </p:nvSpPr>
        <p:spPr>
          <a:xfrm>
            <a:off x="731520" y="1097280"/>
            <a:ext cx="274320" cy="274320"/>
          </a:xfrm>
          <a:prstGeom prst="ellipse">
            <a:avLst/>
          </a:prstGeom>
          <a:solidFill>
            <a:srgbClr val="9CA3AF"/>
          </a:solidFill>
          <a:ln/>
        </p:spPr>
      </p:sp>
      <p:sp>
        <p:nvSpPr>
          <p:cNvPr id="5" name="Text 3"/>
          <p:cNvSpPr/>
          <p:nvPr/>
        </p:nvSpPr>
        <p:spPr>
          <a:xfrm>
            <a:off x="457200" y="1463040"/>
            <a:ext cx="17373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111827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First Week</a:t>
            </a:r>
            <a:endParaRPr lang="en-US" sz="1300" dirty="0"/>
          </a:p>
        </p:txBody>
      </p:sp>
      <p:sp>
        <p:nvSpPr>
          <p:cNvPr id="6" name="Text 4"/>
          <p:cNvSpPr/>
          <p:nvPr/>
        </p:nvSpPr>
        <p:spPr>
          <a:xfrm>
            <a:off x="457200" y="1783080"/>
            <a:ext cx="17373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Learning the app. Finding your logging rhythm.</a:t>
            </a:r>
            <a:endParaRPr lang="en-US" sz="1050" dirty="0"/>
          </a:p>
        </p:txBody>
      </p:sp>
      <p:sp>
        <p:nvSpPr>
          <p:cNvPr id="7" name="Shape 5"/>
          <p:cNvSpPr/>
          <p:nvPr/>
        </p:nvSpPr>
        <p:spPr>
          <a:xfrm>
            <a:off x="2057400" y="1234440"/>
            <a:ext cx="777240" cy="0"/>
          </a:xfrm>
          <a:prstGeom prst="line">
            <a:avLst/>
          </a:prstGeom>
          <a:noFill/>
          <a:ln w="25400">
            <a:solidFill>
              <a:srgbClr val="D1D5DB"/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2834640" y="1097280"/>
            <a:ext cx="274320" cy="274320"/>
          </a:xfrm>
          <a:prstGeom prst="ellipse">
            <a:avLst/>
          </a:prstGeom>
          <a:solidFill>
            <a:srgbClr val="2563EB"/>
          </a:solidFill>
          <a:ln/>
        </p:spPr>
      </p:sp>
      <p:sp>
        <p:nvSpPr>
          <p:cNvPr id="9" name="Text 7"/>
          <p:cNvSpPr/>
          <p:nvPr/>
        </p:nvSpPr>
        <p:spPr>
          <a:xfrm>
            <a:off x="2560320" y="1463040"/>
            <a:ext cx="17373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111827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First Month</a:t>
            </a:r>
            <a:endParaRPr lang="en-US" sz="1300" dirty="0"/>
          </a:p>
        </p:txBody>
      </p:sp>
      <p:sp>
        <p:nvSpPr>
          <p:cNvPr id="10" name="Text 8"/>
          <p:cNvSpPr/>
          <p:nvPr/>
        </p:nvSpPr>
        <p:spPr>
          <a:xfrm>
            <a:off x="2560320" y="1783080"/>
            <a:ext cx="17373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Patterns emerge: energy dips, mood correlations, sleep effects.</a:t>
            </a:r>
            <a:endParaRPr lang="en-US" sz="1050" dirty="0"/>
          </a:p>
        </p:txBody>
      </p:sp>
      <p:sp>
        <p:nvSpPr>
          <p:cNvPr id="11" name="Shape 9"/>
          <p:cNvSpPr/>
          <p:nvPr/>
        </p:nvSpPr>
        <p:spPr>
          <a:xfrm>
            <a:off x="4160520" y="1234440"/>
            <a:ext cx="777240" cy="0"/>
          </a:xfrm>
          <a:prstGeom prst="line">
            <a:avLst/>
          </a:prstGeom>
          <a:noFill/>
          <a:ln w="25400">
            <a:solidFill>
              <a:srgbClr val="D1D5DB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4937760" y="1097280"/>
            <a:ext cx="274320" cy="274320"/>
          </a:xfrm>
          <a:prstGeom prst="ellipse">
            <a:avLst/>
          </a:prstGeom>
          <a:solidFill>
            <a:srgbClr val="16A34A"/>
          </a:solidFill>
          <a:ln/>
        </p:spPr>
      </p:sp>
      <p:sp>
        <p:nvSpPr>
          <p:cNvPr id="13" name="Text 11"/>
          <p:cNvSpPr/>
          <p:nvPr/>
        </p:nvSpPr>
        <p:spPr>
          <a:xfrm>
            <a:off x="4663440" y="1463040"/>
            <a:ext cx="17373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111827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Several Months</a:t>
            </a:r>
            <a:endParaRPr lang="en-US" sz="1300" dirty="0"/>
          </a:p>
        </p:txBody>
      </p:sp>
      <p:sp>
        <p:nvSpPr>
          <p:cNvPr id="14" name="Text 12"/>
          <p:cNvSpPr/>
          <p:nvPr/>
        </p:nvSpPr>
        <p:spPr>
          <a:xfrm>
            <a:off x="4663440" y="1783080"/>
            <a:ext cx="17373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Weekly rhythms, monthly cycles, life change impacts visible.</a:t>
            </a:r>
            <a:endParaRPr lang="en-US" sz="1050" dirty="0"/>
          </a:p>
        </p:txBody>
      </p:sp>
      <p:sp>
        <p:nvSpPr>
          <p:cNvPr id="15" name="Shape 13"/>
          <p:cNvSpPr/>
          <p:nvPr/>
        </p:nvSpPr>
        <p:spPr>
          <a:xfrm>
            <a:off x="6263640" y="1234440"/>
            <a:ext cx="777240" cy="0"/>
          </a:xfrm>
          <a:prstGeom prst="line">
            <a:avLst/>
          </a:prstGeom>
          <a:noFill/>
          <a:ln w="25400">
            <a:solidFill>
              <a:srgbClr val="D1D5DB"/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7040880" y="1097280"/>
            <a:ext cx="274320" cy="274320"/>
          </a:xfrm>
          <a:prstGeom prst="ellipse">
            <a:avLst/>
          </a:prstGeom>
          <a:solidFill>
            <a:srgbClr val="CA8A04"/>
          </a:solidFill>
          <a:ln/>
        </p:spPr>
      </p:sp>
      <p:sp>
        <p:nvSpPr>
          <p:cNvPr id="17" name="Text 15"/>
          <p:cNvSpPr/>
          <p:nvPr/>
        </p:nvSpPr>
        <p:spPr>
          <a:xfrm>
            <a:off x="6766560" y="1463040"/>
            <a:ext cx="17373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111827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 Year+</a:t>
            </a:r>
            <a:endParaRPr lang="en-US" sz="1300" dirty="0"/>
          </a:p>
        </p:txBody>
      </p:sp>
      <p:sp>
        <p:nvSpPr>
          <p:cNvPr id="18" name="Text 16"/>
          <p:cNvSpPr/>
          <p:nvPr/>
        </p:nvSpPr>
        <p:spPr>
          <a:xfrm>
            <a:off x="6766560" y="1783080"/>
            <a:ext cx="17373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Seasonal patterns. A profound record of your life.</a:t>
            </a:r>
            <a:endParaRPr lang="en-US" sz="1050" dirty="0"/>
          </a:p>
        </p:txBody>
      </p:sp>
      <p:sp>
        <p:nvSpPr>
          <p:cNvPr id="19" name="Shape 17"/>
          <p:cNvSpPr/>
          <p:nvPr/>
        </p:nvSpPr>
        <p:spPr>
          <a:xfrm>
            <a:off x="731520" y="2560320"/>
            <a:ext cx="7680960" cy="1005840"/>
          </a:xfrm>
          <a:prstGeom prst="rect">
            <a:avLst/>
          </a:prstGeom>
          <a:solidFill>
            <a:srgbClr val="F4F6F8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76200" dist="25400" dir="8100000">
              <a:srgbClr val="000000">
                <a:alpha val="8000"/>
              </a:srgbClr>
            </a:outerShdw>
          </a:effectLst>
        </p:spPr>
      </p:sp>
      <p:sp>
        <p:nvSpPr>
          <p:cNvPr id="20" name="Text 18"/>
          <p:cNvSpPr/>
          <p:nvPr/>
        </p:nvSpPr>
        <p:spPr>
          <a:xfrm>
            <a:off x="914400" y="2651760"/>
            <a:ext cx="7315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i="1" dirty="0">
                <a:solidFill>
                  <a:srgbClr val="2563EB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The goal isn't to optimize your life. It's to notice it.</a:t>
            </a:r>
            <a:endParaRPr lang="en-US" sz="1800" dirty="0"/>
          </a:p>
        </p:txBody>
      </p:sp>
      <p:sp>
        <p:nvSpPr>
          <p:cNvPr id="21" name="Text 19"/>
          <p:cNvSpPr/>
          <p:nvPr/>
        </p:nvSpPr>
        <p:spPr>
          <a:xfrm>
            <a:off x="914400" y="3108960"/>
            <a:ext cx="7315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Tracking without reviewing is like writing a journal you never read. TriLog makes the review effortless.</a:t>
            </a:r>
            <a:endParaRPr lang="en-US" sz="1200" dirty="0"/>
          </a:p>
        </p:txBody>
      </p:sp>
      <p:sp>
        <p:nvSpPr>
          <p:cNvPr id="22" name="Shape 20"/>
          <p:cNvSpPr/>
          <p:nvPr/>
        </p:nvSpPr>
        <p:spPr>
          <a:xfrm>
            <a:off x="2286000" y="3794760"/>
            <a:ext cx="4572000" cy="1097280"/>
          </a:xfrm>
          <a:prstGeom prst="rect">
            <a:avLst/>
          </a:prstGeom>
          <a:solidFill>
            <a:srgbClr val="2563EB"/>
          </a:solidFill>
          <a:ln/>
          <a:effectLst>
            <a:outerShdw sx="100000" sy="100000" kx="0" ky="0" algn="bl" rotWithShape="0" blurRad="127000" dist="38100" dir="8100000">
              <a:srgbClr val="000000">
                <a:alpha val="15000"/>
              </a:srgbClr>
            </a:outerShdw>
          </a:effectLst>
        </p:spPr>
      </p:sp>
      <p:sp>
        <p:nvSpPr>
          <p:cNvPr id="23" name="Text 21"/>
          <p:cNvSpPr/>
          <p:nvPr/>
        </p:nvSpPr>
        <p:spPr>
          <a:xfrm>
            <a:off x="2286000" y="3840480"/>
            <a:ext cx="45720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Download TriLog</a:t>
            </a:r>
            <a:endParaRPr lang="en-US" sz="2600" dirty="0"/>
          </a:p>
        </p:txBody>
      </p:sp>
      <p:sp>
        <p:nvSpPr>
          <p:cNvPr id="24" name="Text 22"/>
          <p:cNvSpPr/>
          <p:nvPr/>
        </p:nvSpPr>
        <p:spPr>
          <a:xfrm>
            <a:off x="2286000" y="4343400"/>
            <a:ext cx="4572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dirty="0">
                <a:solidFill>
                  <a:srgbClr val="DBEAF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Free on the App Store  •  Pro subscription for power features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2563EB"/>
          </a:solidFill>
          <a:ln/>
        </p:spPr>
      </p:sp>
      <p:sp>
        <p:nvSpPr>
          <p:cNvPr id="3" name="Text 1"/>
          <p:cNvSpPr/>
          <p:nvPr/>
        </p:nvSpPr>
        <p:spPr>
          <a:xfrm>
            <a:off x="548640" y="27432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600" b="1" dirty="0">
                <a:solidFill>
                  <a:srgbClr val="111827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What is TriLog?</a:t>
            </a:r>
            <a:endParaRPr lang="en-US" sz="3600" dirty="0"/>
          </a:p>
        </p:txBody>
      </p:sp>
      <p:sp>
        <p:nvSpPr>
          <p:cNvPr id="4" name="Text 2"/>
          <p:cNvSpPr/>
          <p:nvPr/>
        </p:nvSpPr>
        <p:spPr>
          <a:xfrm>
            <a:off x="548640" y="960120"/>
            <a:ext cx="50292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30000"/>
              </a:lnSpc>
              <a:buNone/>
            </a:pPr>
            <a:r>
              <a:rPr lang="en-US" sz="14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visual life tracker that turns your daily mood, energy, and activities into patterns you can see and learn from.</a:t>
            </a:r>
            <a:endParaRPr lang="en-US" sz="1400" dirty="0"/>
          </a:p>
        </p:txBody>
      </p:sp>
      <p:sp>
        <p:nvSpPr>
          <p:cNvPr id="5" name="Shape 3"/>
          <p:cNvSpPr/>
          <p:nvPr/>
        </p:nvSpPr>
        <p:spPr>
          <a:xfrm>
            <a:off x="548640" y="1874520"/>
            <a:ext cx="2148840" cy="2103120"/>
          </a:xfrm>
          <a:prstGeom prst="rect">
            <a:avLst/>
          </a:prstGeom>
          <a:solidFill>
            <a:srgbClr val="F4F6F8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76200" dist="25400" dir="8100000">
              <a:srgbClr val="000000">
                <a:alpha val="8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548640" y="1874520"/>
            <a:ext cx="2148840" cy="54864"/>
          </a:xfrm>
          <a:prstGeom prst="rect">
            <a:avLst/>
          </a:prstGeom>
          <a:solidFill>
            <a:srgbClr val="16A34A"/>
          </a:solidFill>
          <a:ln/>
        </p:spPr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240" y="2148840"/>
            <a:ext cx="365760" cy="365760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188720" y="2103120"/>
            <a:ext cx="12801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111827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Mood</a:t>
            </a:r>
            <a:endParaRPr lang="en-US" sz="1800" dirty="0"/>
          </a:p>
        </p:txBody>
      </p:sp>
      <p:sp>
        <p:nvSpPr>
          <p:cNvPr id="9" name="Text 6"/>
          <p:cNvSpPr/>
          <p:nvPr/>
        </p:nvSpPr>
        <p:spPr>
          <a:xfrm>
            <a:off x="777240" y="2743200"/>
            <a:ext cx="169164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30000"/>
              </a:lnSpc>
              <a:buNone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 emotional states from Happy to Upset. Quick tap, don't overthink it.</a:t>
            </a:r>
            <a:endParaRPr lang="en-US" sz="1100" dirty="0"/>
          </a:p>
        </p:txBody>
      </p:sp>
      <p:sp>
        <p:nvSpPr>
          <p:cNvPr id="10" name="Shape 7"/>
          <p:cNvSpPr/>
          <p:nvPr/>
        </p:nvSpPr>
        <p:spPr>
          <a:xfrm>
            <a:off x="2880360" y="1874520"/>
            <a:ext cx="2148840" cy="2103120"/>
          </a:xfrm>
          <a:prstGeom prst="rect">
            <a:avLst/>
          </a:prstGeom>
          <a:solidFill>
            <a:srgbClr val="F4F6F8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76200" dist="25400" dir="8100000">
              <a:srgbClr val="000000">
                <a:alpha val="8000"/>
              </a:srgbClr>
            </a:outerShdw>
          </a:effectLst>
        </p:spPr>
      </p:sp>
      <p:sp>
        <p:nvSpPr>
          <p:cNvPr id="11" name="Shape 8"/>
          <p:cNvSpPr/>
          <p:nvPr/>
        </p:nvSpPr>
        <p:spPr>
          <a:xfrm>
            <a:off x="2880360" y="1874520"/>
            <a:ext cx="2148840" cy="54864"/>
          </a:xfrm>
          <a:prstGeom prst="rect">
            <a:avLst/>
          </a:prstGeom>
          <a:solidFill>
            <a:srgbClr val="CA8A04"/>
          </a:solidFill>
          <a:ln/>
        </p:spPr>
      </p:sp>
      <p:pic>
        <p:nvPicPr>
          <p:cNvPr id="12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960" y="2148840"/>
            <a:ext cx="365760" cy="365760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3520440" y="2103120"/>
            <a:ext cx="12801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111827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Energy</a:t>
            </a:r>
            <a:endParaRPr lang="en-US" sz="1800" dirty="0"/>
          </a:p>
        </p:txBody>
      </p:sp>
      <p:sp>
        <p:nvSpPr>
          <p:cNvPr id="14" name="Text 10"/>
          <p:cNvSpPr/>
          <p:nvPr/>
        </p:nvSpPr>
        <p:spPr>
          <a:xfrm>
            <a:off x="3108960" y="2743200"/>
            <a:ext cx="169164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30000"/>
              </a:lnSpc>
              <a:buNone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 vitality levels from exhausted to fully charged. Separate from mood.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5212080" y="1874520"/>
            <a:ext cx="2148840" cy="2103120"/>
          </a:xfrm>
          <a:prstGeom prst="rect">
            <a:avLst/>
          </a:prstGeom>
          <a:solidFill>
            <a:srgbClr val="F4F6F8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76200" dist="25400" dir="8100000">
              <a:srgbClr val="000000">
                <a:alpha val="8000"/>
              </a:srgbClr>
            </a:outerShdw>
          </a:effectLst>
        </p:spPr>
      </p:sp>
      <p:sp>
        <p:nvSpPr>
          <p:cNvPr id="16" name="Shape 12"/>
          <p:cNvSpPr/>
          <p:nvPr/>
        </p:nvSpPr>
        <p:spPr>
          <a:xfrm>
            <a:off x="5212080" y="1874520"/>
            <a:ext cx="2148840" cy="54864"/>
          </a:xfrm>
          <a:prstGeom prst="rect">
            <a:avLst/>
          </a:prstGeom>
          <a:solidFill>
            <a:srgbClr val="2563EB"/>
          </a:solidFill>
          <a:ln/>
        </p:spPr>
      </p:sp>
      <p:pic>
        <p:nvPicPr>
          <p:cNvPr id="1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0680" y="2148840"/>
            <a:ext cx="365760" cy="365760"/>
          </a:xfrm>
          <a:prstGeom prst="rect">
            <a:avLst/>
          </a:prstGeom>
        </p:spPr>
      </p:pic>
      <p:sp>
        <p:nvSpPr>
          <p:cNvPr id="18" name="Text 13"/>
          <p:cNvSpPr/>
          <p:nvPr/>
        </p:nvSpPr>
        <p:spPr>
          <a:xfrm>
            <a:off x="5852160" y="2103120"/>
            <a:ext cx="12801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111827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Activity</a:t>
            </a:r>
            <a:endParaRPr lang="en-US" sz="1800" dirty="0"/>
          </a:p>
        </p:txBody>
      </p:sp>
      <p:sp>
        <p:nvSpPr>
          <p:cNvPr id="19" name="Text 14"/>
          <p:cNvSpPr/>
          <p:nvPr/>
        </p:nvSpPr>
        <p:spPr>
          <a:xfrm>
            <a:off x="5440680" y="2743200"/>
            <a:ext cx="169164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30000"/>
              </a:lnSpc>
              <a:buNone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you're doing: Sleep, Work, Exercise, Leisure, Socialize, and more.</a:t>
            </a:r>
            <a:endParaRPr lang="en-US" sz="1100" dirty="0"/>
          </a:p>
        </p:txBody>
      </p:sp>
      <p:pic>
        <p:nvPicPr>
          <p:cNvPr id="20" name="Image 3" descr="/mnt/user-data/uploads/quick-track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6640" y="1188720"/>
            <a:ext cx="1536192" cy="3343046"/>
          </a:xfrm>
          <a:prstGeom prst="rect">
            <a:avLst/>
          </a:prstGeom>
          <a:effectLst>
            <a:outerShdw sx="100000" sy="100000" kx="0" ky="0" algn="bl" rotWithShape="0" blurRad="127000" dist="38100" dir="8100000">
              <a:srgbClr val="000000">
                <a:alpha val="15000"/>
              </a:srgbClr>
            </a:outerShdw>
          </a:effectLst>
        </p:spPr>
      </p:pic>
      <p:sp>
        <p:nvSpPr>
          <p:cNvPr id="21" name="Text 15"/>
          <p:cNvSpPr/>
          <p:nvPr/>
        </p:nvSpPr>
        <p:spPr>
          <a:xfrm>
            <a:off x="7223760" y="4572000"/>
            <a:ext cx="1828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Quick entry in seconds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2563EB"/>
          </a:solidFill>
          <a:ln/>
        </p:spPr>
      </p:sp>
      <p:sp>
        <p:nvSpPr>
          <p:cNvPr id="3" name="Text 1"/>
          <p:cNvSpPr/>
          <p:nvPr/>
        </p:nvSpPr>
        <p:spPr>
          <a:xfrm>
            <a:off x="548640" y="228600"/>
            <a:ext cx="45720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600" b="1" dirty="0">
                <a:solidFill>
                  <a:srgbClr val="111827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The Visual Grid</a:t>
            </a:r>
            <a:endParaRPr lang="en-US" sz="3600" dirty="0"/>
          </a:p>
        </p:txBody>
      </p:sp>
      <p:sp>
        <p:nvSpPr>
          <p:cNvPr id="4" name="Text 2"/>
          <p:cNvSpPr/>
          <p:nvPr/>
        </p:nvSpPr>
        <p:spPr>
          <a:xfrm>
            <a:off x="548640" y="822960"/>
            <a:ext cx="5029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2563E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entire week on one screen — 7 days × 24 hours = 168 hours at a glance</a:t>
            </a:r>
            <a:endParaRPr lang="en-US" sz="1300" dirty="0"/>
          </a:p>
        </p:txBody>
      </p:sp>
      <p:pic>
        <p:nvPicPr>
          <p:cNvPr id="5" name="Image 0" descr="/home/claude/main-screen-guide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65760" y="1371600"/>
            <a:ext cx="2926080" cy="3566160"/>
          </a:xfrm>
          <a:prstGeom prst="rect">
            <a:avLst/>
          </a:prstGeom>
          <a:effectLst>
            <a:outerShdw sx="100000" sy="100000" kx="0" ky="0" algn="bl" rotWithShape="0" blurRad="127000" dist="38100" dir="8100000">
              <a:srgbClr val="000000">
                <a:alpha val="15000"/>
              </a:srgbClr>
            </a:outerShdw>
          </a:effectLst>
        </p:spPr>
      </p:pic>
      <p:sp>
        <p:nvSpPr>
          <p:cNvPr id="6" name="Shape 3"/>
          <p:cNvSpPr/>
          <p:nvPr/>
        </p:nvSpPr>
        <p:spPr>
          <a:xfrm>
            <a:off x="3749040" y="1463040"/>
            <a:ext cx="164592" cy="164592"/>
          </a:xfrm>
          <a:prstGeom prst="ellipse">
            <a:avLst/>
          </a:prstGeom>
          <a:solidFill>
            <a:srgbClr val="2563EB"/>
          </a:solidFill>
          <a:ln/>
        </p:spPr>
      </p:sp>
      <p:sp>
        <p:nvSpPr>
          <p:cNvPr id="7" name="Text 4"/>
          <p:cNvSpPr/>
          <p:nvPr/>
        </p:nvSpPr>
        <p:spPr>
          <a:xfrm>
            <a:off x="4069080" y="1371600"/>
            <a:ext cx="2743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11827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Columns = Days</a:t>
            </a:r>
            <a:endParaRPr lang="en-US" sz="1300" dirty="0"/>
          </a:p>
        </p:txBody>
      </p:sp>
      <p:sp>
        <p:nvSpPr>
          <p:cNvPr id="8" name="Text 5"/>
          <p:cNvSpPr/>
          <p:nvPr/>
        </p:nvSpPr>
        <p:spPr>
          <a:xfrm>
            <a:off x="4069080" y="1600200"/>
            <a:ext cx="2926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Sunday through Saturday, current day highlighted</a:t>
            </a:r>
            <a:endParaRPr lang="en-US" sz="1050" dirty="0"/>
          </a:p>
        </p:txBody>
      </p:sp>
      <p:sp>
        <p:nvSpPr>
          <p:cNvPr id="9" name="Shape 6"/>
          <p:cNvSpPr/>
          <p:nvPr/>
        </p:nvSpPr>
        <p:spPr>
          <a:xfrm>
            <a:off x="3749040" y="2057400"/>
            <a:ext cx="164592" cy="164592"/>
          </a:xfrm>
          <a:prstGeom prst="ellipse">
            <a:avLst/>
          </a:prstGeom>
          <a:solidFill>
            <a:srgbClr val="2563EB"/>
          </a:solidFill>
          <a:ln/>
        </p:spPr>
      </p:sp>
      <p:sp>
        <p:nvSpPr>
          <p:cNvPr id="10" name="Text 7"/>
          <p:cNvSpPr/>
          <p:nvPr/>
        </p:nvSpPr>
        <p:spPr>
          <a:xfrm>
            <a:off x="4069080" y="1965960"/>
            <a:ext cx="2743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11827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Rows = Hours</a:t>
            </a:r>
            <a:endParaRPr lang="en-US" sz="1300" dirty="0"/>
          </a:p>
        </p:txBody>
      </p:sp>
      <p:sp>
        <p:nvSpPr>
          <p:cNvPr id="11" name="Text 8"/>
          <p:cNvSpPr/>
          <p:nvPr/>
        </p:nvSpPr>
        <p:spPr>
          <a:xfrm>
            <a:off x="4069080" y="2194560"/>
            <a:ext cx="2926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Midnight to midnight, 24-hour vertical axis</a:t>
            </a:r>
            <a:endParaRPr lang="en-US" sz="1050" dirty="0"/>
          </a:p>
        </p:txBody>
      </p:sp>
      <p:sp>
        <p:nvSpPr>
          <p:cNvPr id="12" name="Shape 9"/>
          <p:cNvSpPr/>
          <p:nvPr/>
        </p:nvSpPr>
        <p:spPr>
          <a:xfrm>
            <a:off x="3749040" y="2651760"/>
            <a:ext cx="164592" cy="164592"/>
          </a:xfrm>
          <a:prstGeom prst="ellipse">
            <a:avLst/>
          </a:prstGeom>
          <a:solidFill>
            <a:srgbClr val="2563EB"/>
          </a:solidFill>
          <a:ln/>
        </p:spPr>
      </p:sp>
      <p:sp>
        <p:nvSpPr>
          <p:cNvPr id="13" name="Text 10"/>
          <p:cNvSpPr/>
          <p:nvPr/>
        </p:nvSpPr>
        <p:spPr>
          <a:xfrm>
            <a:off x="4069080" y="2560320"/>
            <a:ext cx="2743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11827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Colored Blocks</a:t>
            </a:r>
            <a:endParaRPr lang="en-US" sz="1300" dirty="0"/>
          </a:p>
        </p:txBody>
      </p:sp>
      <p:sp>
        <p:nvSpPr>
          <p:cNvPr id="14" name="Text 11"/>
          <p:cNvSpPr/>
          <p:nvPr/>
        </p:nvSpPr>
        <p:spPr>
          <a:xfrm>
            <a:off x="4069080" y="2788920"/>
            <a:ext cx="2926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Activities shown as colored bars: blue=sleep, red=work, green=exercise, purple=leisure</a:t>
            </a:r>
            <a:endParaRPr lang="en-US" sz="1050" dirty="0"/>
          </a:p>
        </p:txBody>
      </p:sp>
      <p:sp>
        <p:nvSpPr>
          <p:cNvPr id="15" name="Shape 12"/>
          <p:cNvSpPr/>
          <p:nvPr/>
        </p:nvSpPr>
        <p:spPr>
          <a:xfrm>
            <a:off x="3749040" y="3246120"/>
            <a:ext cx="164592" cy="164592"/>
          </a:xfrm>
          <a:prstGeom prst="ellipse">
            <a:avLst/>
          </a:prstGeom>
          <a:solidFill>
            <a:srgbClr val="2563EB"/>
          </a:solidFill>
          <a:ln/>
        </p:spPr>
      </p:sp>
      <p:sp>
        <p:nvSpPr>
          <p:cNvPr id="16" name="Text 13"/>
          <p:cNvSpPr/>
          <p:nvPr/>
        </p:nvSpPr>
        <p:spPr>
          <a:xfrm>
            <a:off x="4069080" y="3154680"/>
            <a:ext cx="2743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11827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Mood &amp; Energy Dots</a:t>
            </a:r>
            <a:endParaRPr lang="en-US" sz="1300" dirty="0"/>
          </a:p>
        </p:txBody>
      </p:sp>
      <p:sp>
        <p:nvSpPr>
          <p:cNvPr id="17" name="Text 14"/>
          <p:cNvSpPr/>
          <p:nvPr/>
        </p:nvSpPr>
        <p:spPr>
          <a:xfrm>
            <a:off x="4069080" y="3383280"/>
            <a:ext cx="2926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Small colored indicators at activity boundaries</a:t>
            </a:r>
            <a:endParaRPr lang="en-US" sz="1050" dirty="0"/>
          </a:p>
        </p:txBody>
      </p:sp>
      <p:sp>
        <p:nvSpPr>
          <p:cNvPr id="18" name="Shape 15"/>
          <p:cNvSpPr/>
          <p:nvPr/>
        </p:nvSpPr>
        <p:spPr>
          <a:xfrm>
            <a:off x="3749040" y="3840480"/>
            <a:ext cx="164592" cy="164592"/>
          </a:xfrm>
          <a:prstGeom prst="ellipse">
            <a:avLst/>
          </a:prstGeom>
          <a:solidFill>
            <a:srgbClr val="2563EB"/>
          </a:solidFill>
          <a:ln/>
        </p:spPr>
      </p:sp>
      <p:sp>
        <p:nvSpPr>
          <p:cNvPr id="19" name="Text 16"/>
          <p:cNvSpPr/>
          <p:nvPr/>
        </p:nvSpPr>
        <p:spPr>
          <a:xfrm>
            <a:off x="4069080" y="3749040"/>
            <a:ext cx="2743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11827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Weather Strip</a:t>
            </a:r>
            <a:endParaRPr lang="en-US" sz="1300" dirty="0"/>
          </a:p>
        </p:txBody>
      </p:sp>
      <p:sp>
        <p:nvSpPr>
          <p:cNvPr id="20" name="Text 17"/>
          <p:cNvSpPr/>
          <p:nvPr/>
        </p:nvSpPr>
        <p:spPr>
          <a:xfrm>
            <a:off x="4069080" y="3977640"/>
            <a:ext cx="2926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Daily weather icons with temperature at bottom</a:t>
            </a:r>
            <a:endParaRPr lang="en-US" sz="1050" dirty="0"/>
          </a:p>
        </p:txBody>
      </p:sp>
      <p:sp>
        <p:nvSpPr>
          <p:cNvPr id="21" name="Shape 18"/>
          <p:cNvSpPr/>
          <p:nvPr/>
        </p:nvSpPr>
        <p:spPr>
          <a:xfrm>
            <a:off x="3749040" y="4434840"/>
            <a:ext cx="164592" cy="164592"/>
          </a:xfrm>
          <a:prstGeom prst="ellipse">
            <a:avLst/>
          </a:prstGeom>
          <a:solidFill>
            <a:srgbClr val="2563EB"/>
          </a:solidFill>
          <a:ln/>
        </p:spPr>
      </p:sp>
      <p:sp>
        <p:nvSpPr>
          <p:cNvPr id="22" name="Text 19"/>
          <p:cNvSpPr/>
          <p:nvPr/>
        </p:nvSpPr>
        <p:spPr>
          <a:xfrm>
            <a:off x="4069080" y="4343400"/>
            <a:ext cx="2743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11827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Moon Phases</a:t>
            </a:r>
            <a:endParaRPr lang="en-US" sz="1300" dirty="0"/>
          </a:p>
        </p:txBody>
      </p:sp>
      <p:sp>
        <p:nvSpPr>
          <p:cNvPr id="23" name="Text 20"/>
          <p:cNvSpPr/>
          <p:nvPr/>
        </p:nvSpPr>
        <p:spPr>
          <a:xfrm>
            <a:off x="4069080" y="4572000"/>
            <a:ext cx="2926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Lunar cycle indicators for sleep pattern correlation</a:t>
            </a:r>
            <a:endParaRPr lang="en-US" sz="1050" dirty="0"/>
          </a:p>
        </p:txBody>
      </p:sp>
      <p:sp>
        <p:nvSpPr>
          <p:cNvPr id="24" name="Shape 21"/>
          <p:cNvSpPr/>
          <p:nvPr/>
        </p:nvSpPr>
        <p:spPr>
          <a:xfrm>
            <a:off x="7114032" y="713232"/>
            <a:ext cx="1668780" cy="3588563"/>
          </a:xfrm>
          <a:prstGeom prst="rect">
            <a:avLst/>
          </a:prstGeom>
          <a:solidFill>
            <a:srgbClr val="FFFFFF"/>
          </a:solidFill>
          <a:ln w="15240">
            <a:solidFill>
              <a:srgbClr val="D1D5DB"/>
            </a:solidFill>
            <a:prstDash val="solid"/>
          </a:ln>
          <a:effectLst>
            <a:outerShdw sx="100000" sy="100000" kx="0" ky="0" algn="bl" rotWithShape="0" blurRad="127000" dist="38100" dir="8100000">
              <a:srgbClr val="000000">
                <a:alpha val="15000"/>
              </a:srgbClr>
            </a:outerShdw>
          </a:effectLst>
        </p:spPr>
      </p:sp>
      <p:pic>
        <p:nvPicPr>
          <p:cNvPr id="25" name="Image 1" descr="/mnt/user-data/uploads/light-theme-main-screen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320" y="731520"/>
            <a:ext cx="1632204" cy="3551987"/>
          </a:xfrm>
          <a:prstGeom prst="rect">
            <a:avLst/>
          </a:prstGeom>
        </p:spPr>
      </p:pic>
      <p:sp>
        <p:nvSpPr>
          <p:cNvPr id="26" name="Text 22"/>
          <p:cNvSpPr/>
          <p:nvPr/>
        </p:nvSpPr>
        <p:spPr>
          <a:xfrm>
            <a:off x="6949440" y="4297680"/>
            <a:ext cx="1828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Light theme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2563EB"/>
          </a:solidFill>
          <a:ln/>
        </p:spPr>
      </p:sp>
      <p:sp>
        <p:nvSpPr>
          <p:cNvPr id="3" name="Text 1"/>
          <p:cNvSpPr/>
          <p:nvPr/>
        </p:nvSpPr>
        <p:spPr>
          <a:xfrm>
            <a:off x="548640" y="228600"/>
            <a:ext cx="82296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600" b="1" dirty="0">
                <a:solidFill>
                  <a:srgbClr val="111827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Focus on What Matters</a:t>
            </a:r>
            <a:endParaRPr lang="en-US" sz="3600" dirty="0"/>
          </a:p>
        </p:txBody>
      </p:sp>
      <p:sp>
        <p:nvSpPr>
          <p:cNvPr id="4" name="Text 2"/>
          <p:cNvSpPr/>
          <p:nvPr/>
        </p:nvSpPr>
        <p:spPr>
          <a:xfrm>
            <a:off x="548640" y="822960"/>
            <a:ext cx="7315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2563E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Switch between all metrics or isolate mood, energy, or activity across 3 weeks</a:t>
            </a:r>
            <a:endParaRPr lang="en-US" sz="1300" dirty="0"/>
          </a:p>
        </p:txBody>
      </p:sp>
      <p:pic>
        <p:nvPicPr>
          <p:cNvPr id="5" name="Image 0" descr="/mnt/user-data/uploads/main-mood-screen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502920" y="1325880"/>
            <a:ext cx="1691640" cy="3200400"/>
          </a:xfrm>
          <a:prstGeom prst="rect">
            <a:avLst/>
          </a:prstGeom>
          <a:effectLst>
            <a:outerShdw sx="100000" sy="100000" kx="0" ky="0" algn="bl" rotWithShape="0" blurRad="127000" dist="38100" dir="8100000">
              <a:srgbClr val="000000">
                <a:alpha val="15000"/>
              </a:srgbClr>
            </a:outerShdw>
          </a:effectLst>
        </p:spPr>
      </p:pic>
      <p:sp>
        <p:nvSpPr>
          <p:cNvPr id="6" name="Text 3"/>
          <p:cNvSpPr/>
          <p:nvPr/>
        </p:nvSpPr>
        <p:spPr>
          <a:xfrm>
            <a:off x="411480" y="4572000"/>
            <a:ext cx="18745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Metrics</a:t>
            </a:r>
            <a:endParaRPr lang="en-US" sz="1100" dirty="0"/>
          </a:p>
        </p:txBody>
      </p:sp>
      <p:pic>
        <p:nvPicPr>
          <p:cNvPr id="7" name="Image 1" descr="/mnt/user-data/uploads/main-screen-just-activity.png">    </p:cNvPr>
          <p:cNvPicPr>
            <a:picLocks noChangeAspect="1"/>
          </p:cNvPicPr>
          <p:nvPr/>
        </p:nvPicPr>
        <p:blipFill>
          <a:blip r:embed="rId2"/>
          <a:srcRect l="0" r="0" t="0" b="0"/>
          <a:stretch/>
        </p:blipFill>
        <p:spPr>
          <a:xfrm>
            <a:off x="2651760" y="1325880"/>
            <a:ext cx="1691640" cy="3200400"/>
          </a:xfrm>
          <a:prstGeom prst="rect">
            <a:avLst/>
          </a:prstGeom>
          <a:effectLst>
            <a:outerShdw sx="100000" sy="100000" kx="0" ky="0" algn="bl" rotWithShape="0" blurRad="127000" dist="38100" dir="8100000">
              <a:srgbClr val="000000">
                <a:alpha val="15000"/>
              </a:srgbClr>
            </a:outerShdw>
          </a:effectLst>
        </p:spPr>
      </p:pic>
      <p:sp>
        <p:nvSpPr>
          <p:cNvPr id="8" name="Text 4"/>
          <p:cNvSpPr/>
          <p:nvPr/>
        </p:nvSpPr>
        <p:spPr>
          <a:xfrm>
            <a:off x="2560320" y="4572000"/>
            <a:ext cx="18745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Activity Only</a:t>
            </a:r>
            <a:endParaRPr lang="en-US" sz="1100" dirty="0"/>
          </a:p>
        </p:txBody>
      </p:sp>
      <p:pic>
        <p:nvPicPr>
          <p:cNvPr id="9" name="Image 2" descr="/mnt/user-data/uploads/main-screen-just-energy.png">    </p:cNvPr>
          <p:cNvPicPr>
            <a:picLocks noChangeAspect="1"/>
          </p:cNvPicPr>
          <p:nvPr/>
        </p:nvPicPr>
        <p:blipFill>
          <a:blip r:embed="rId3"/>
          <a:srcRect l="0" r="0" t="0" b="0"/>
          <a:stretch/>
        </p:blipFill>
        <p:spPr>
          <a:xfrm>
            <a:off x="4800600" y="1325880"/>
            <a:ext cx="1691640" cy="3200400"/>
          </a:xfrm>
          <a:prstGeom prst="rect">
            <a:avLst/>
          </a:prstGeom>
          <a:effectLst>
            <a:outerShdw sx="100000" sy="100000" kx="0" ky="0" algn="bl" rotWithShape="0" blurRad="127000" dist="38100" dir="8100000">
              <a:srgbClr val="000000">
                <a:alpha val="15000"/>
              </a:srgbClr>
            </a:outerShdw>
          </a:effectLst>
        </p:spPr>
      </p:pic>
      <p:sp>
        <p:nvSpPr>
          <p:cNvPr id="10" name="Text 5"/>
          <p:cNvSpPr/>
          <p:nvPr/>
        </p:nvSpPr>
        <p:spPr>
          <a:xfrm>
            <a:off x="4709160" y="4572000"/>
            <a:ext cx="18745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Energy Only</a:t>
            </a:r>
            <a:endParaRPr lang="en-US" sz="1100" dirty="0"/>
          </a:p>
        </p:txBody>
      </p:sp>
      <p:pic>
        <p:nvPicPr>
          <p:cNvPr id="11" name="Image 3" descr="/mnt/user-data/uploads/main-screen-just-mood.png">    </p:cNvPr>
          <p:cNvPicPr>
            <a:picLocks noChangeAspect="1"/>
          </p:cNvPicPr>
          <p:nvPr/>
        </p:nvPicPr>
        <p:blipFill>
          <a:blip r:embed="rId4"/>
          <a:srcRect l="0" r="0" t="0" b="0"/>
          <a:stretch/>
        </p:blipFill>
        <p:spPr>
          <a:xfrm>
            <a:off x="6949440" y="1325880"/>
            <a:ext cx="1691640" cy="3200400"/>
          </a:xfrm>
          <a:prstGeom prst="rect">
            <a:avLst/>
          </a:prstGeom>
          <a:effectLst>
            <a:outerShdw sx="100000" sy="100000" kx="0" ky="0" algn="bl" rotWithShape="0" blurRad="127000" dist="38100" dir="8100000">
              <a:srgbClr val="000000">
                <a:alpha val="15000"/>
              </a:srgbClr>
            </a:outerShdw>
          </a:effectLst>
        </p:spPr>
      </p:pic>
      <p:sp>
        <p:nvSpPr>
          <p:cNvPr id="12" name="Text 6"/>
          <p:cNvSpPr/>
          <p:nvPr/>
        </p:nvSpPr>
        <p:spPr>
          <a:xfrm>
            <a:off x="6858000" y="4572000"/>
            <a:ext cx="18745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Mood Only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2563EB"/>
          </a:solidFill>
          <a:ln/>
        </p:spPr>
      </p:sp>
      <p:sp>
        <p:nvSpPr>
          <p:cNvPr id="3" name="Text 1"/>
          <p:cNvSpPr/>
          <p:nvPr/>
        </p:nvSpPr>
        <p:spPr>
          <a:xfrm>
            <a:off x="548640" y="228600"/>
            <a:ext cx="82296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600" b="1" dirty="0">
                <a:solidFill>
                  <a:srgbClr val="111827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Effortless Tracking</a:t>
            </a:r>
            <a:endParaRPr lang="en-US" sz="3600" dirty="0"/>
          </a:p>
        </p:txBody>
      </p:sp>
      <p:sp>
        <p:nvSpPr>
          <p:cNvPr id="4" name="Shape 2"/>
          <p:cNvSpPr/>
          <p:nvPr/>
        </p:nvSpPr>
        <p:spPr>
          <a:xfrm>
            <a:off x="548640" y="1051560"/>
            <a:ext cx="3840480" cy="1828800"/>
          </a:xfrm>
          <a:prstGeom prst="rect">
            <a:avLst/>
          </a:prstGeom>
          <a:solidFill>
            <a:srgbClr val="F4F6F8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76200" dist="25400" dir="8100000">
              <a:srgbClr val="000000">
                <a:alpha val="8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548640" y="1051560"/>
            <a:ext cx="3840480" cy="45720"/>
          </a:xfrm>
          <a:prstGeom prst="rect">
            <a:avLst/>
          </a:prstGeom>
          <a:solidFill>
            <a:srgbClr val="16A34A"/>
          </a:solidFill>
          <a:ln/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2960" y="1280160"/>
            <a:ext cx="320040" cy="32004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234440" y="1234440"/>
            <a:ext cx="27432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111827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Quick Track</a:t>
            </a:r>
            <a:endParaRPr lang="en-US" sz="1800" dirty="0"/>
          </a:p>
        </p:txBody>
      </p:sp>
      <p:sp>
        <p:nvSpPr>
          <p:cNvPr id="8" name="Text 5"/>
          <p:cNvSpPr/>
          <p:nvPr/>
        </p:nvSpPr>
        <p:spPr>
          <a:xfrm>
            <a:off x="822960" y="1783080"/>
            <a:ext cx="329184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300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Log mood, energy, and activity in seconds. Tap icons — no modals, no friction. See recent events in a timeline. Perfect for busy days.</a:t>
            </a:r>
            <a:endParaRPr lang="en-US" sz="1200" dirty="0"/>
          </a:p>
        </p:txBody>
      </p:sp>
      <p:sp>
        <p:nvSpPr>
          <p:cNvPr id="9" name="Shape 6"/>
          <p:cNvSpPr/>
          <p:nvPr/>
        </p:nvSpPr>
        <p:spPr>
          <a:xfrm>
            <a:off x="548640" y="3108960"/>
            <a:ext cx="3840480" cy="1691640"/>
          </a:xfrm>
          <a:prstGeom prst="rect">
            <a:avLst/>
          </a:prstGeom>
          <a:solidFill>
            <a:srgbClr val="F4F6F8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76200" dist="25400" dir="8100000">
              <a:srgbClr val="000000">
                <a:alpha val="8000"/>
              </a:srgbClr>
            </a:outerShdw>
          </a:effectLst>
        </p:spPr>
      </p:sp>
      <p:sp>
        <p:nvSpPr>
          <p:cNvPr id="10" name="Shape 7"/>
          <p:cNvSpPr/>
          <p:nvPr/>
        </p:nvSpPr>
        <p:spPr>
          <a:xfrm>
            <a:off x="548640" y="3108960"/>
            <a:ext cx="3840480" cy="45720"/>
          </a:xfrm>
          <a:prstGeom prst="rect">
            <a:avLst/>
          </a:prstGeom>
          <a:solidFill>
            <a:srgbClr val="EA580C"/>
          </a:solidFill>
          <a:ln/>
        </p:spPr>
      </p:sp>
      <p:pic>
        <p:nvPicPr>
          <p:cNvPr id="11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" y="3337560"/>
            <a:ext cx="320040" cy="320040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1234440" y="3291840"/>
            <a:ext cx="27432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111827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Polling Notifications</a:t>
            </a:r>
            <a:endParaRPr lang="en-US" sz="1800" dirty="0"/>
          </a:p>
        </p:txBody>
      </p:sp>
      <p:sp>
        <p:nvSpPr>
          <p:cNvPr id="13" name="Text 9"/>
          <p:cNvSpPr/>
          <p:nvPr/>
        </p:nvSpPr>
        <p:spPr>
          <a:xfrm>
            <a:off x="822960" y="3840480"/>
            <a:ext cx="32918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300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Gentle reminders every 15–90 minutes ask how you're doing. Respond in one tap via Quick Track. More data points, richer patterns.</a:t>
            </a:r>
            <a:endParaRPr lang="en-US" sz="1200" dirty="0"/>
          </a:p>
        </p:txBody>
      </p:sp>
      <p:pic>
        <p:nvPicPr>
          <p:cNvPr id="14" name="Image 2" descr="/mnt/user-data/uploads/quick-track-with-entries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320" y="1005840"/>
            <a:ext cx="1574597" cy="3426623"/>
          </a:xfrm>
          <a:prstGeom prst="rect">
            <a:avLst/>
          </a:prstGeom>
          <a:effectLst>
            <a:outerShdw sx="100000" sy="100000" kx="0" ky="0" algn="bl" rotWithShape="0" blurRad="127000" dist="38100" dir="8100000">
              <a:srgbClr val="000000">
                <a:alpha val="15000"/>
              </a:srgbClr>
            </a:outerShdw>
          </a:effectLst>
        </p:spPr>
      </p:pic>
      <p:pic>
        <p:nvPicPr>
          <p:cNvPr id="15" name="Image 3" descr="/mnt/user-data/uploads/polling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1005840"/>
            <a:ext cx="1574597" cy="3426623"/>
          </a:xfrm>
          <a:prstGeom prst="rect">
            <a:avLst/>
          </a:prstGeom>
          <a:effectLst>
            <a:outerShdw sx="100000" sy="100000" kx="0" ky="0" algn="bl" rotWithShape="0" blurRad="127000" dist="38100" dir="8100000">
              <a:srgbClr val="000000">
                <a:alpha val="15000"/>
              </a:srgbClr>
            </a:outerShdw>
          </a:effectLst>
        </p:spPr>
      </p:pic>
      <p:sp>
        <p:nvSpPr>
          <p:cNvPr id="16" name="Text 10"/>
          <p:cNvSpPr/>
          <p:nvPr/>
        </p:nvSpPr>
        <p:spPr>
          <a:xfrm>
            <a:off x="4663440" y="4526280"/>
            <a:ext cx="21031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Quick Track</a:t>
            </a:r>
            <a:endParaRPr lang="en-US" sz="1000" dirty="0"/>
          </a:p>
        </p:txBody>
      </p:sp>
      <p:sp>
        <p:nvSpPr>
          <p:cNvPr id="17" name="Text 11"/>
          <p:cNvSpPr/>
          <p:nvPr/>
        </p:nvSpPr>
        <p:spPr>
          <a:xfrm>
            <a:off x="6675120" y="4526280"/>
            <a:ext cx="21031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Polling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2563EB"/>
          </a:solidFill>
          <a:ln/>
        </p:spPr>
      </p:sp>
      <p:sp>
        <p:nvSpPr>
          <p:cNvPr id="3" name="Text 1"/>
          <p:cNvSpPr/>
          <p:nvPr/>
        </p:nvSpPr>
        <p:spPr>
          <a:xfrm>
            <a:off x="548640" y="228600"/>
            <a:ext cx="82296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600" b="1" dirty="0">
                <a:solidFill>
                  <a:srgbClr val="111827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Add Context with Notes</a:t>
            </a:r>
            <a:endParaRPr lang="en-US" sz="3600" dirty="0"/>
          </a:p>
        </p:txBody>
      </p:sp>
      <p:sp>
        <p:nvSpPr>
          <p:cNvPr id="4" name="Text 2"/>
          <p:cNvSpPr/>
          <p:nvPr/>
        </p:nvSpPr>
        <p:spPr>
          <a:xfrm>
            <a:off x="548640" y="822960"/>
            <a:ext cx="5486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2563E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Notes tell you why — not just how you felt, but what caused it</a:t>
            </a:r>
            <a:endParaRPr lang="en-US" sz="1300" dirty="0"/>
          </a:p>
        </p:txBody>
      </p:sp>
      <p:sp>
        <p:nvSpPr>
          <p:cNvPr id="5" name="Shape 3"/>
          <p:cNvSpPr/>
          <p:nvPr/>
        </p:nvSpPr>
        <p:spPr>
          <a:xfrm>
            <a:off x="548640" y="1417320"/>
            <a:ext cx="1874520" cy="822960"/>
          </a:xfrm>
          <a:prstGeom prst="rect">
            <a:avLst/>
          </a:prstGeom>
          <a:solidFill>
            <a:srgbClr val="F4F6F8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76200" dist="25400" dir="8100000">
              <a:srgbClr val="000000">
                <a:alpha val="8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548640" y="1417320"/>
            <a:ext cx="54864" cy="822960"/>
          </a:xfrm>
          <a:prstGeom prst="rect">
            <a:avLst/>
          </a:prstGeom>
          <a:solidFill>
            <a:srgbClr val="6B7280"/>
          </a:solidFill>
          <a:ln/>
        </p:spPr>
      </p:sp>
      <p:sp>
        <p:nvSpPr>
          <p:cNvPr id="7" name="Text 5"/>
          <p:cNvSpPr/>
          <p:nvPr/>
        </p:nvSpPr>
        <p:spPr>
          <a:xfrm>
            <a:off x="731520" y="1490472"/>
            <a:ext cx="1554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11827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General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731520" y="1783080"/>
            <a:ext cx="1554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Quick context: "bad sleep", "great workout"</a:t>
            </a:r>
            <a:endParaRPr lang="en-US" sz="1000" dirty="0"/>
          </a:p>
        </p:txBody>
      </p:sp>
      <p:sp>
        <p:nvSpPr>
          <p:cNvPr id="9" name="Shape 7"/>
          <p:cNvSpPr/>
          <p:nvPr/>
        </p:nvSpPr>
        <p:spPr>
          <a:xfrm>
            <a:off x="2606040" y="1417320"/>
            <a:ext cx="1874520" cy="822960"/>
          </a:xfrm>
          <a:prstGeom prst="rect">
            <a:avLst/>
          </a:prstGeom>
          <a:solidFill>
            <a:srgbClr val="F4F6F8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76200" dist="25400" dir="8100000">
              <a:srgbClr val="000000">
                <a:alpha val="8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2606040" y="1417320"/>
            <a:ext cx="54864" cy="822960"/>
          </a:xfrm>
          <a:prstGeom prst="rect">
            <a:avLst/>
          </a:prstGeom>
          <a:solidFill>
            <a:srgbClr val="2563EB"/>
          </a:solidFill>
          <a:ln/>
        </p:spPr>
      </p:sp>
      <p:sp>
        <p:nvSpPr>
          <p:cNvPr id="11" name="Text 9"/>
          <p:cNvSpPr/>
          <p:nvPr/>
        </p:nvSpPr>
        <p:spPr>
          <a:xfrm>
            <a:off x="2788920" y="1490472"/>
            <a:ext cx="1554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11827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Meal Notes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2788920" y="1783080"/>
            <a:ext cx="1554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Prefix with 'm': m lunch 450 — tracks calories</a:t>
            </a:r>
            <a:endParaRPr lang="en-US" sz="1000" dirty="0"/>
          </a:p>
        </p:txBody>
      </p:sp>
      <p:sp>
        <p:nvSpPr>
          <p:cNvPr id="13" name="Shape 11"/>
          <p:cNvSpPr/>
          <p:nvPr/>
        </p:nvSpPr>
        <p:spPr>
          <a:xfrm>
            <a:off x="548640" y="2423160"/>
            <a:ext cx="1874520" cy="822960"/>
          </a:xfrm>
          <a:prstGeom prst="rect">
            <a:avLst/>
          </a:prstGeom>
          <a:solidFill>
            <a:srgbClr val="F4F6F8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76200" dist="25400" dir="8100000">
              <a:srgbClr val="000000">
                <a:alpha val="8000"/>
              </a:srgbClr>
            </a:outerShdw>
          </a:effectLst>
        </p:spPr>
      </p:sp>
      <p:sp>
        <p:nvSpPr>
          <p:cNvPr id="14" name="Shape 12"/>
          <p:cNvSpPr/>
          <p:nvPr/>
        </p:nvSpPr>
        <p:spPr>
          <a:xfrm>
            <a:off x="548640" y="2423160"/>
            <a:ext cx="54864" cy="822960"/>
          </a:xfrm>
          <a:prstGeom prst="rect">
            <a:avLst/>
          </a:prstGeom>
          <a:solidFill>
            <a:srgbClr val="16A34A"/>
          </a:solidFill>
          <a:ln/>
        </p:spPr>
      </p:sp>
      <p:sp>
        <p:nvSpPr>
          <p:cNvPr id="15" name="Text 13"/>
          <p:cNvSpPr/>
          <p:nvPr/>
        </p:nvSpPr>
        <p:spPr>
          <a:xfrm>
            <a:off x="731520" y="2496312"/>
            <a:ext cx="1554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11827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Health Notes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731520" y="2788920"/>
            <a:ext cx="1554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Prefix with 'h': h headache, h took ibuprofen</a:t>
            </a:r>
            <a:endParaRPr lang="en-US" sz="1000" dirty="0"/>
          </a:p>
        </p:txBody>
      </p:sp>
      <p:sp>
        <p:nvSpPr>
          <p:cNvPr id="17" name="Shape 15"/>
          <p:cNvSpPr/>
          <p:nvPr/>
        </p:nvSpPr>
        <p:spPr>
          <a:xfrm>
            <a:off x="2606040" y="2423160"/>
            <a:ext cx="1874520" cy="822960"/>
          </a:xfrm>
          <a:prstGeom prst="rect">
            <a:avLst/>
          </a:prstGeom>
          <a:solidFill>
            <a:srgbClr val="F4F6F8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76200" dist="25400" dir="8100000">
              <a:srgbClr val="000000">
                <a:alpha val="8000"/>
              </a:srgbClr>
            </a:outerShdw>
          </a:effectLst>
        </p:spPr>
      </p:sp>
      <p:sp>
        <p:nvSpPr>
          <p:cNvPr id="18" name="Shape 16"/>
          <p:cNvSpPr/>
          <p:nvPr/>
        </p:nvSpPr>
        <p:spPr>
          <a:xfrm>
            <a:off x="2606040" y="2423160"/>
            <a:ext cx="54864" cy="822960"/>
          </a:xfrm>
          <a:prstGeom prst="rect">
            <a:avLst/>
          </a:prstGeom>
          <a:solidFill>
            <a:srgbClr val="DC2626"/>
          </a:solidFill>
          <a:ln/>
        </p:spPr>
      </p:sp>
      <p:sp>
        <p:nvSpPr>
          <p:cNvPr id="19" name="Text 17"/>
          <p:cNvSpPr/>
          <p:nvPr/>
        </p:nvSpPr>
        <p:spPr>
          <a:xfrm>
            <a:off x="2788920" y="2496312"/>
            <a:ext cx="1554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11827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Cycle Notes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2788920" y="2788920"/>
            <a:ext cx="1554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Prefix with 'cy': cy started, cy day 14</a:t>
            </a:r>
            <a:endParaRPr lang="en-US" sz="1000" dirty="0"/>
          </a:p>
        </p:txBody>
      </p:sp>
      <p:sp>
        <p:nvSpPr>
          <p:cNvPr id="21" name="Text 19"/>
          <p:cNvSpPr/>
          <p:nvPr/>
        </p:nvSpPr>
        <p:spPr>
          <a:xfrm>
            <a:off x="548640" y="3429000"/>
            <a:ext cx="38404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9CA3A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Also includes: shorthand expansions, search, and filterable note types</a:t>
            </a:r>
            <a:endParaRPr lang="en-US" sz="1100" dirty="0"/>
          </a:p>
        </p:txBody>
      </p:sp>
      <p:pic>
        <p:nvPicPr>
          <p:cNvPr id="22" name="Image 0" descr="/mnt/user-data/uploads/notes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4880" y="1005840"/>
            <a:ext cx="1574597" cy="3426623"/>
          </a:xfrm>
          <a:prstGeom prst="rect">
            <a:avLst/>
          </a:prstGeom>
          <a:effectLst>
            <a:outerShdw sx="100000" sy="100000" kx="0" ky="0" algn="bl" rotWithShape="0" blurRad="127000" dist="38100" dir="8100000">
              <a:srgbClr val="000000">
                <a:alpha val="15000"/>
              </a:srgbClr>
            </a:outerShdw>
          </a:effectLst>
        </p:spPr>
      </p:pic>
      <p:pic>
        <p:nvPicPr>
          <p:cNvPr id="23" name="Image 1" descr="/mnt/user-data/uploads/note-long-press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560" y="1005840"/>
            <a:ext cx="1574597" cy="3426623"/>
          </a:xfrm>
          <a:prstGeom prst="rect">
            <a:avLst/>
          </a:prstGeom>
          <a:effectLst>
            <a:outerShdw sx="100000" sy="100000" kx="0" ky="0" algn="bl" rotWithShape="0" blurRad="127000" dist="38100" dir="8100000">
              <a:srgbClr val="000000">
                <a:alpha val="15000"/>
              </a:srgbClr>
            </a:outerShdw>
          </a:effectLst>
        </p:spPr>
      </p:pic>
      <p:sp>
        <p:nvSpPr>
          <p:cNvPr id="24" name="Text 20"/>
          <p:cNvSpPr/>
          <p:nvPr/>
        </p:nvSpPr>
        <p:spPr>
          <a:xfrm>
            <a:off x="4572000" y="4434840"/>
            <a:ext cx="21031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Grid with notes</a:t>
            </a:r>
            <a:endParaRPr lang="en-US" sz="1000" dirty="0"/>
          </a:p>
        </p:txBody>
      </p:sp>
      <p:sp>
        <p:nvSpPr>
          <p:cNvPr id="25" name="Text 21"/>
          <p:cNvSpPr/>
          <p:nvPr/>
        </p:nvSpPr>
        <p:spPr>
          <a:xfrm>
            <a:off x="6583680" y="4434840"/>
            <a:ext cx="21031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Note filters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2563EB"/>
          </a:solidFill>
          <a:ln/>
        </p:spPr>
      </p:sp>
      <p:sp>
        <p:nvSpPr>
          <p:cNvPr id="3" name="Text 1"/>
          <p:cNvSpPr/>
          <p:nvPr/>
        </p:nvSpPr>
        <p:spPr>
          <a:xfrm>
            <a:off x="548640" y="228600"/>
            <a:ext cx="82296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600" b="1" dirty="0">
                <a:solidFill>
                  <a:srgbClr val="111827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Metrics &amp; Charts</a:t>
            </a:r>
            <a:endParaRPr lang="en-US" sz="3600" dirty="0"/>
          </a:p>
        </p:txBody>
      </p:sp>
      <p:sp>
        <p:nvSpPr>
          <p:cNvPr id="4" name="Text 2"/>
          <p:cNvSpPr/>
          <p:nvPr/>
        </p:nvSpPr>
        <p:spPr>
          <a:xfrm>
            <a:off x="548640" y="822960"/>
            <a:ext cx="6400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2563E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Multiple views reveal different patterns in your data</a:t>
            </a:r>
            <a:endParaRPr lang="en-US" sz="1300" dirty="0"/>
          </a:p>
        </p:txBody>
      </p:sp>
      <p:pic>
        <p:nvPicPr>
          <p:cNvPr id="5" name="Image 0" descr="/mnt/user-data/uploads/metrics.png">    </p:cNvPr>
          <p:cNvPicPr>
            <a:picLocks noChangeAspect="1"/>
          </p:cNvPicPr>
          <p:nvPr/>
        </p:nvPicPr>
        <p:blipFill>
          <a:blip r:embed="rId1"/>
          <a:srcRect l="-10299" r="-10299" t="0" b="0"/>
          <a:stretch/>
        </p:blipFill>
        <p:spPr>
          <a:xfrm>
            <a:off x="457200" y="1325880"/>
            <a:ext cx="1824228" cy="3291840"/>
          </a:xfrm>
          <a:prstGeom prst="rect">
            <a:avLst/>
          </a:prstGeom>
          <a:effectLst>
            <a:outerShdw sx="100000" sy="100000" kx="0" ky="0" algn="bl" rotWithShape="0" blurRad="127000" dist="38100" dir="8100000">
              <a:srgbClr val="000000">
                <a:alpha val="15000"/>
              </a:srgbClr>
            </a:outerShdw>
          </a:effectLst>
        </p:spPr>
      </p:pic>
      <p:sp>
        <p:nvSpPr>
          <p:cNvPr id="6" name="Text 3"/>
          <p:cNvSpPr/>
          <p:nvPr/>
        </p:nvSpPr>
        <p:spPr>
          <a:xfrm>
            <a:off x="274320" y="4663440"/>
            <a:ext cx="2286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7-Day Metrics Grid</a:t>
            </a:r>
            <a:endParaRPr lang="en-US" sz="1100" dirty="0"/>
          </a:p>
        </p:txBody>
      </p:sp>
      <p:pic>
        <p:nvPicPr>
          <p:cNvPr id="7" name="Image 1" descr="/mnt/user-data/uploads/charts.png">    </p:cNvPr>
          <p:cNvPicPr>
            <a:picLocks noChangeAspect="1"/>
          </p:cNvPicPr>
          <p:nvPr/>
        </p:nvPicPr>
        <p:blipFill>
          <a:blip r:embed="rId2"/>
          <a:srcRect l="-10299" r="-10299" t="0" b="0"/>
          <a:stretch/>
        </p:blipFill>
        <p:spPr>
          <a:xfrm>
            <a:off x="3017520" y="1325880"/>
            <a:ext cx="1824228" cy="3291840"/>
          </a:xfrm>
          <a:prstGeom prst="rect">
            <a:avLst/>
          </a:prstGeom>
          <a:effectLst>
            <a:outerShdw sx="100000" sy="100000" kx="0" ky="0" algn="bl" rotWithShape="0" blurRad="127000" dist="38100" dir="8100000">
              <a:srgbClr val="000000">
                <a:alpha val="15000"/>
              </a:srgbClr>
            </a:outerShdw>
          </a:effectLst>
        </p:spPr>
      </p:pic>
      <p:sp>
        <p:nvSpPr>
          <p:cNvPr id="8" name="Text 4"/>
          <p:cNvSpPr/>
          <p:nvPr/>
        </p:nvSpPr>
        <p:spPr>
          <a:xfrm>
            <a:off x="2834640" y="4663440"/>
            <a:ext cx="2286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Activity Bar Chart</a:t>
            </a:r>
            <a:endParaRPr lang="en-US" sz="1100" dirty="0"/>
          </a:p>
        </p:txBody>
      </p:sp>
      <p:sp>
        <p:nvSpPr>
          <p:cNvPr id="9" name="Shape 5"/>
          <p:cNvSpPr/>
          <p:nvPr/>
        </p:nvSpPr>
        <p:spPr>
          <a:xfrm>
            <a:off x="5760720" y="1325880"/>
            <a:ext cx="3017520" cy="3291840"/>
          </a:xfrm>
          <a:prstGeom prst="rect">
            <a:avLst/>
          </a:prstGeom>
          <a:solidFill>
            <a:srgbClr val="F4F6F8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76200" dist="25400" dir="8100000">
              <a:srgbClr val="000000">
                <a:alpha val="8000"/>
              </a:srgbClr>
            </a:outerShdw>
          </a:effectLst>
        </p:spPr>
      </p:sp>
      <p:sp>
        <p:nvSpPr>
          <p:cNvPr id="10" name="Text 6"/>
          <p:cNvSpPr/>
          <p:nvPr/>
        </p:nvSpPr>
        <p:spPr>
          <a:xfrm>
            <a:off x="5989320" y="1463040"/>
            <a:ext cx="2560320" cy="2926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300" b="1" dirty="0">
                <a:solidFill>
                  <a:srgbClr val="111827"/>
                </a:solidFill>
              </a:rPr>
              <a:t>Metrics Grid</a:t>
            </a:r>
            <a:endParaRPr lang="en-US" sz="1300" dirty="0"/>
          </a:p>
          <a:p>
            <a:pPr indent="0" marL="0">
              <a:buNone/>
            </a:pPr>
            <a:r>
              <a:rPr lang="en-US" sz="1100" dirty="0">
                <a:solidFill>
                  <a:srgbClr val="6B7280"/>
                </a:solidFill>
              </a:rPr>
              <a:t>Daily rows for mood, energy, sleep, steps, calories, and custom trackers.
</a:t>
            </a:r>
            <a:endParaRPr lang="en-US" sz="1300" dirty="0"/>
          </a:p>
          <a:p>
            <a:pPr indent="0" marL="0">
              <a:buNone/>
            </a:pPr>
            <a:r>
              <a:rPr lang="en-US" sz="1300" b="1" dirty="0">
                <a:solidFill>
                  <a:srgbClr val="111827"/>
                </a:solidFill>
              </a:rPr>
              <a:t>Charts View</a:t>
            </a:r>
            <a:endParaRPr lang="en-US" sz="1300" dirty="0"/>
          </a:p>
          <a:p>
            <a:pPr indent="0" marL="0">
              <a:buNone/>
            </a:pPr>
            <a:r>
              <a:rPr lang="en-US" sz="1100" dirty="0">
                <a:solidFill>
                  <a:srgbClr val="6B7280"/>
                </a:solidFill>
              </a:rPr>
              <a:t>Bar and pie charts show activity distribution over 7 or 21 days.
</a:t>
            </a:r>
            <a:endParaRPr lang="en-US" sz="1300" dirty="0"/>
          </a:p>
          <a:p>
            <a:pPr indent="0" marL="0">
              <a:buNone/>
            </a:pPr>
            <a:r>
              <a:rPr lang="en-US" sz="1300" b="1" dirty="0">
                <a:solidFill>
                  <a:srgbClr val="111827"/>
                </a:solidFill>
              </a:rPr>
              <a:t>Extended Views</a:t>
            </a:r>
            <a:endParaRPr lang="en-US" sz="1300" dirty="0"/>
          </a:p>
          <a:p>
            <a:pPr indent="0" marL="0">
              <a:buNone/>
            </a:pPr>
            <a:r>
              <a:rPr lang="en-US" sz="1100" dirty="0">
                <a:solidFill>
                  <a:srgbClr val="6B7280"/>
                </a:solidFill>
              </a:rPr>
              <a:t>14-day scrollable metrics and year-long habit views for deep pattern analysis.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2563EB"/>
          </a:solidFill>
          <a:ln/>
        </p:spPr>
      </p:sp>
      <p:sp>
        <p:nvSpPr>
          <p:cNvPr id="3" name="Text 1"/>
          <p:cNvSpPr/>
          <p:nvPr/>
        </p:nvSpPr>
        <p:spPr>
          <a:xfrm>
            <a:off x="548640" y="228600"/>
            <a:ext cx="82296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600" b="1" dirty="0">
                <a:solidFill>
                  <a:srgbClr val="111827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Build Better Habits</a:t>
            </a:r>
            <a:endParaRPr lang="en-US" sz="3600" dirty="0"/>
          </a:p>
        </p:txBody>
      </p:sp>
      <p:sp>
        <p:nvSpPr>
          <p:cNvPr id="4" name="Text 2"/>
          <p:cNvSpPr/>
          <p:nvPr/>
        </p:nvSpPr>
        <p:spPr>
          <a:xfrm>
            <a:off x="548640" y="822960"/>
            <a:ext cx="5486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2563E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Daily recurring tasks tracked with visual consistency grids</a:t>
            </a:r>
            <a:endParaRPr lang="en-US" sz="1300" dirty="0"/>
          </a:p>
        </p:txBody>
      </p:sp>
      <p:pic>
        <p:nvPicPr>
          <p:cNvPr id="5" name="Image 0" descr="/mnt/user-data/uploads/habits.png">    </p:cNvPr>
          <p:cNvPicPr>
            <a:picLocks noChangeAspect="1"/>
          </p:cNvPicPr>
          <p:nvPr/>
        </p:nvPicPr>
        <p:blipFill>
          <a:blip r:embed="rId1"/>
          <a:srcRect l="-13472" r="-13472" t="0" b="0"/>
          <a:stretch/>
        </p:blipFill>
        <p:spPr>
          <a:xfrm>
            <a:off x="548640" y="1371600"/>
            <a:ext cx="1920240" cy="3291840"/>
          </a:xfrm>
          <a:prstGeom prst="rect">
            <a:avLst/>
          </a:prstGeom>
          <a:effectLst>
            <a:outerShdw sx="100000" sy="100000" kx="0" ky="0" algn="bl" rotWithShape="0" blurRad="127000" dist="38100" dir="8100000">
              <a:srgbClr val="000000">
                <a:alpha val="15000"/>
              </a:srgbClr>
            </a:outerShdw>
          </a:effectLst>
        </p:spPr>
      </p:pic>
      <p:sp>
        <p:nvSpPr>
          <p:cNvPr id="6" name="Text 3"/>
          <p:cNvSpPr/>
          <p:nvPr/>
        </p:nvSpPr>
        <p:spPr>
          <a:xfrm>
            <a:off x="365760" y="4709160"/>
            <a:ext cx="2286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21-Day Habit Grid</a:t>
            </a:r>
            <a:endParaRPr lang="en-US" sz="1000" dirty="0"/>
          </a:p>
        </p:txBody>
      </p:sp>
      <p:pic>
        <p:nvPicPr>
          <p:cNvPr id="7" name="Image 1" descr="/mnt/user-data/uploads/one-metric-year-view.png">    </p:cNvPr>
          <p:cNvPicPr>
            <a:picLocks noChangeAspect="1"/>
          </p:cNvPicPr>
          <p:nvPr/>
        </p:nvPicPr>
        <p:blipFill>
          <a:blip r:embed="rId2"/>
          <a:srcRect l="-13472" r="-13472" t="0" b="0"/>
          <a:stretch/>
        </p:blipFill>
        <p:spPr>
          <a:xfrm>
            <a:off x="2743200" y="1371600"/>
            <a:ext cx="1920240" cy="3291840"/>
          </a:xfrm>
          <a:prstGeom prst="rect">
            <a:avLst/>
          </a:prstGeom>
          <a:effectLst>
            <a:outerShdw sx="100000" sy="100000" kx="0" ky="0" algn="bl" rotWithShape="0" blurRad="127000" dist="38100" dir="8100000">
              <a:srgbClr val="000000">
                <a:alpha val="15000"/>
              </a:srgbClr>
            </a:outerShdw>
          </a:effectLst>
        </p:spPr>
      </p:pic>
      <p:sp>
        <p:nvSpPr>
          <p:cNvPr id="8" name="Text 4"/>
          <p:cNvSpPr/>
          <p:nvPr/>
        </p:nvSpPr>
        <p:spPr>
          <a:xfrm>
            <a:off x="2560320" y="4709160"/>
            <a:ext cx="2286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Year View</a:t>
            </a:r>
            <a:endParaRPr lang="en-US" sz="1000" dirty="0"/>
          </a:p>
        </p:txBody>
      </p:sp>
      <p:sp>
        <p:nvSpPr>
          <p:cNvPr id="9" name="Shape 5"/>
          <p:cNvSpPr/>
          <p:nvPr/>
        </p:nvSpPr>
        <p:spPr>
          <a:xfrm>
            <a:off x="5029200" y="1371600"/>
            <a:ext cx="3749040" cy="3291840"/>
          </a:xfrm>
          <a:prstGeom prst="rect">
            <a:avLst/>
          </a:prstGeom>
          <a:solidFill>
            <a:srgbClr val="F4F6F8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76200" dist="25400" dir="8100000">
              <a:srgbClr val="000000">
                <a:alpha val="8000"/>
              </a:srgbClr>
            </a:outerShdw>
          </a:effectLst>
        </p:spPr>
      </p:sp>
      <p:pic>
        <p:nvPicPr>
          <p:cNvPr id="10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520" y="1600200"/>
            <a:ext cx="320040" cy="320040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5715000" y="1554480"/>
            <a:ext cx="27432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111827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How It Works</a:t>
            </a:r>
            <a:endParaRPr lang="en-US" sz="1800" dirty="0"/>
          </a:p>
        </p:txBody>
      </p:sp>
      <p:sp>
        <p:nvSpPr>
          <p:cNvPr id="12" name="Text 7"/>
          <p:cNvSpPr/>
          <p:nvPr/>
        </p:nvSpPr>
        <p:spPr>
          <a:xfrm>
            <a:off x="5394960" y="2194560"/>
            <a:ext cx="3108960" cy="22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lnSpc>
                <a:spcPct val="120000"/>
              </a:lnSpc>
              <a:buSzPct val="100000"/>
              <a:buChar char="•"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Create daily habits like meditation, vitamins, reading</a:t>
            </a:r>
            <a:endParaRPr lang="en-US" sz="1200" dirty="0"/>
          </a:p>
          <a:p>
            <a:pPr marL="342900" indent="-342900">
              <a:lnSpc>
                <a:spcPct val="120000"/>
              </a:lnSpc>
              <a:buSzPct val="100000"/>
              <a:buChar char="•"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Check off completions in Day End or the Habits grid</a:t>
            </a:r>
            <a:endParaRPr lang="en-US" sz="1200" dirty="0"/>
          </a:p>
          <a:p>
            <a:pPr marL="342900" indent="-342900">
              <a:lnSpc>
                <a:spcPct val="120000"/>
              </a:lnSpc>
              <a:buSzPct val="100000"/>
              <a:buChar char="•"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See 21-day consistency at a glance — solid rows = strong habits</a:t>
            </a:r>
            <a:endParaRPr lang="en-US" sz="1200" dirty="0"/>
          </a:p>
          <a:p>
            <a:pPr marL="342900" indent="-342900">
              <a:lnSpc>
                <a:spcPct val="120000"/>
              </a:lnSpc>
              <a:buSzPct val="100000"/>
              <a:buChar char="•"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Year-long calendar view shows long-term patterns</a:t>
            </a:r>
            <a:endParaRPr lang="en-US" sz="1200" dirty="0"/>
          </a:p>
          <a:p>
            <a:pPr marL="342900" indent="-342900">
              <a:lnSpc>
                <a:spcPct val="120000"/>
              </a:lnSpc>
              <a:buSzPct val="100000"/>
              <a:buChar char="•"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Weekday vs. weekend differences become obvious</a:t>
            </a:r>
            <a:endParaRPr lang="en-US" sz="1200" dirty="0"/>
          </a:p>
          <a:p>
            <a:pPr marL="342900" indent="-342900">
              <a:lnSpc>
                <a:spcPct val="120000"/>
              </a:lnSpc>
              <a:buSzPct val="100000"/>
              <a:buChar char="•"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Start with 1–3 habits, add more as they stick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2563EB"/>
          </a:solidFill>
          <a:ln/>
        </p:spPr>
      </p:sp>
      <p:sp>
        <p:nvSpPr>
          <p:cNvPr id="3" name="Text 1"/>
          <p:cNvSpPr/>
          <p:nvPr/>
        </p:nvSpPr>
        <p:spPr>
          <a:xfrm>
            <a:off x="548640" y="228600"/>
            <a:ext cx="82296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600" b="1" dirty="0">
                <a:solidFill>
                  <a:srgbClr val="111827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Day Launch &amp; Day End</a:t>
            </a:r>
            <a:endParaRPr lang="en-US" sz="3600" dirty="0"/>
          </a:p>
        </p:txBody>
      </p:sp>
      <p:sp>
        <p:nvSpPr>
          <p:cNvPr id="4" name="Text 2"/>
          <p:cNvSpPr/>
          <p:nvPr/>
        </p:nvSpPr>
        <p:spPr>
          <a:xfrm>
            <a:off x="548640" y="822960"/>
            <a:ext cx="7315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2563E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Optional structured routines for morning reflection and evening planning</a:t>
            </a:r>
            <a:endParaRPr lang="en-US" sz="1300" dirty="0"/>
          </a:p>
        </p:txBody>
      </p:sp>
      <p:sp>
        <p:nvSpPr>
          <p:cNvPr id="5" name="Shape 3"/>
          <p:cNvSpPr/>
          <p:nvPr/>
        </p:nvSpPr>
        <p:spPr>
          <a:xfrm>
            <a:off x="457200" y="1371600"/>
            <a:ext cx="2560320" cy="3200400"/>
          </a:xfrm>
          <a:prstGeom prst="rect">
            <a:avLst/>
          </a:prstGeom>
          <a:solidFill>
            <a:srgbClr val="F4F6F8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76200" dist="25400" dir="8100000">
              <a:srgbClr val="000000">
                <a:alpha val="8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457200" y="1371600"/>
            <a:ext cx="2560320" cy="45720"/>
          </a:xfrm>
          <a:prstGeom prst="rect">
            <a:avLst/>
          </a:prstGeom>
          <a:solidFill>
            <a:srgbClr val="CA8A04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554480"/>
            <a:ext cx="21945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11827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☀️  Day Launch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640080" y="2103120"/>
            <a:ext cx="2194560" cy="22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Sleep Quality &amp; Onset (0–5)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Waking feeling &amp; wake-ups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Sleep duration &amp; insomnia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Yesterday's goals review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Morning routine checklist (Pro)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3200400" y="1371600"/>
            <a:ext cx="2560320" cy="3200400"/>
          </a:xfrm>
          <a:prstGeom prst="rect">
            <a:avLst/>
          </a:prstGeom>
          <a:solidFill>
            <a:srgbClr val="F4F6F8"/>
          </a:solidFill>
          <a:ln w="9525">
            <a:solidFill>
              <a:srgbClr val="E5E7EB"/>
            </a:solidFill>
            <a:prstDash val="solid"/>
          </a:ln>
          <a:effectLst>
            <a:outerShdw sx="100000" sy="100000" kx="0" ky="0" algn="bl" rotWithShape="0" blurRad="76200" dist="25400" dir="8100000">
              <a:srgbClr val="000000">
                <a:alpha val="8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3200400" y="1371600"/>
            <a:ext cx="2560320" cy="45720"/>
          </a:xfrm>
          <a:prstGeom prst="rect">
            <a:avLst/>
          </a:prstGeom>
          <a:solidFill>
            <a:srgbClr val="9333EA"/>
          </a:solidFill>
          <a:ln/>
        </p:spPr>
      </p:sp>
      <p:sp>
        <p:nvSpPr>
          <p:cNvPr id="11" name="Text 9"/>
          <p:cNvSpPr/>
          <p:nvPr/>
        </p:nvSpPr>
        <p:spPr>
          <a:xfrm>
            <a:off x="3383280" y="1554480"/>
            <a:ext cx="21945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11827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🌙  Day End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3383280" y="2103120"/>
            <a:ext cx="2194560" cy="22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Tomorrow's top 3 targets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Journal space for reflection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Habit completion checkboxes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Wellness check ratings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Resting heart rate (Pro, iOS)</a:t>
            </a:r>
            <a:endParaRPr lang="en-US" sz="1100" dirty="0"/>
          </a:p>
        </p:txBody>
      </p:sp>
      <p:pic>
        <p:nvPicPr>
          <p:cNvPr id="13" name="Image 0" descr="/mnt/user-data/uploads/day-launch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26480" y="1097280"/>
            <a:ext cx="1382573" cy="3008742"/>
          </a:xfrm>
          <a:prstGeom prst="rect">
            <a:avLst/>
          </a:prstGeom>
          <a:effectLst>
            <a:outerShdw sx="100000" sy="100000" kx="0" ky="0" algn="bl" rotWithShape="0" blurRad="127000" dist="38100" dir="8100000">
              <a:srgbClr val="000000">
                <a:alpha val="15000"/>
              </a:srgbClr>
            </a:outerShdw>
          </a:effectLst>
        </p:spPr>
      </p:pic>
      <p:pic>
        <p:nvPicPr>
          <p:cNvPr id="14" name="Image 1" descr="/mnt/user-data/uploads/day-en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0" y="1097280"/>
            <a:ext cx="1382573" cy="3008742"/>
          </a:xfrm>
          <a:prstGeom prst="rect">
            <a:avLst/>
          </a:prstGeom>
          <a:effectLst>
            <a:outerShdw sx="100000" sy="100000" kx="0" ky="0" algn="bl" rotWithShape="0" blurRad="127000" dist="38100" dir="8100000">
              <a:srgbClr val="000000">
                <a:alpha val="1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TriLog - See Your Life at a Glance</dc:title>
  <dc:subject>PptxGenJS Presentation</dc:subject>
  <dc:creator>TriLog</dc:creator>
  <cp:lastModifiedBy>TriLog</cp:lastModifiedBy>
  <cp:revision>1</cp:revision>
  <dcterms:created xsi:type="dcterms:W3CDTF">2026-02-13T18:41:31Z</dcterms:created>
  <dcterms:modified xsi:type="dcterms:W3CDTF">2026-02-13T18:41:31Z</dcterms:modified>
</cp:coreProperties>
</file>